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7" r:id="rId2"/>
    <p:sldId id="261" r:id="rId3"/>
    <p:sldId id="286" r:id="rId4"/>
    <p:sldId id="290" r:id="rId5"/>
    <p:sldId id="298" r:id="rId6"/>
    <p:sldId id="299" r:id="rId7"/>
    <p:sldId id="300" r:id="rId8"/>
    <p:sldId id="288" r:id="rId9"/>
    <p:sldId id="2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65C221-0764-3F0D-E321-D3F42C66F133}" name="Jessica DiCaprio" initials="JD" userId="S-1-5-21-3181047849-1447419832-1576610603-11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93CA2-8ABE-4DB6-AA2E-A599C257C80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448053-F3F3-4C0B-943C-45572AF4195D}">
      <dgm:prSet/>
      <dgm:spPr/>
      <dgm:t>
        <a:bodyPr/>
        <a:lstStyle/>
        <a:p>
          <a:r>
            <a:rPr lang="en-US" dirty="0" err="1"/>
            <a:t>OpenGov</a:t>
          </a:r>
          <a:r>
            <a:rPr lang="en-US" dirty="0"/>
            <a:t> </a:t>
          </a:r>
        </a:p>
      </dgm:t>
    </dgm:pt>
    <dgm:pt modelId="{8FADD249-F7C6-4F38-8BA9-B0161517C903}" type="parTrans" cxnId="{926902D9-520D-4A3A-81CA-869183FDE676}">
      <dgm:prSet/>
      <dgm:spPr/>
      <dgm:t>
        <a:bodyPr/>
        <a:lstStyle/>
        <a:p>
          <a:endParaRPr lang="en-US"/>
        </a:p>
      </dgm:t>
    </dgm:pt>
    <dgm:pt modelId="{3085EF68-BD24-4BD6-97AA-2306829BC7AF}" type="sibTrans" cxnId="{926902D9-520D-4A3A-81CA-869183FDE676}">
      <dgm:prSet/>
      <dgm:spPr/>
      <dgm:t>
        <a:bodyPr/>
        <a:lstStyle/>
        <a:p>
          <a:endParaRPr lang="en-US"/>
        </a:p>
      </dgm:t>
    </dgm:pt>
    <dgm:pt modelId="{C00D8F8B-1F71-4016-96D7-0D8E9BFDD8F8}">
      <dgm:prSet/>
      <dgm:spPr/>
      <dgm:t>
        <a:bodyPr/>
        <a:lstStyle/>
        <a:p>
          <a:r>
            <a:rPr lang="en-US" dirty="0"/>
            <a:t>The software MRW is using for Asset Management</a:t>
          </a:r>
        </a:p>
      </dgm:t>
    </dgm:pt>
    <dgm:pt modelId="{4034A253-6C3B-403C-AD53-2A48588200C0}" type="parTrans" cxnId="{6D8321C6-ABD1-41F7-AF5B-3FD943FF9292}">
      <dgm:prSet/>
      <dgm:spPr/>
      <dgm:t>
        <a:bodyPr/>
        <a:lstStyle/>
        <a:p>
          <a:endParaRPr lang="en-US"/>
        </a:p>
      </dgm:t>
    </dgm:pt>
    <dgm:pt modelId="{9EB4523C-B0BB-4867-A5CD-FBD796FD21BE}" type="sibTrans" cxnId="{6D8321C6-ABD1-41F7-AF5B-3FD943FF9292}">
      <dgm:prSet/>
      <dgm:spPr/>
      <dgm:t>
        <a:bodyPr/>
        <a:lstStyle/>
        <a:p>
          <a:endParaRPr lang="en-US"/>
        </a:p>
      </dgm:t>
    </dgm:pt>
    <dgm:pt modelId="{2B020B24-6792-4A12-A776-70A02BC3233C}">
      <dgm:prSet/>
      <dgm:spPr/>
      <dgm:t>
        <a:bodyPr/>
        <a:lstStyle/>
        <a:p>
          <a:r>
            <a:rPr lang="en-US" dirty="0"/>
            <a:t>Horizontal assets </a:t>
          </a:r>
        </a:p>
      </dgm:t>
    </dgm:pt>
    <dgm:pt modelId="{94ED5235-2A1E-4668-ADC0-8EA6A7E8EC3A}" type="parTrans" cxnId="{FF29FCA2-C50B-4EEC-B996-C44D5BE58518}">
      <dgm:prSet/>
      <dgm:spPr/>
      <dgm:t>
        <a:bodyPr/>
        <a:lstStyle/>
        <a:p>
          <a:endParaRPr lang="en-US"/>
        </a:p>
      </dgm:t>
    </dgm:pt>
    <dgm:pt modelId="{3FE3EC59-279C-4882-BAD8-4F5982726F93}" type="sibTrans" cxnId="{FF29FCA2-C50B-4EEC-B996-C44D5BE58518}">
      <dgm:prSet/>
      <dgm:spPr/>
      <dgm:t>
        <a:bodyPr/>
        <a:lstStyle/>
        <a:p>
          <a:endParaRPr lang="en-US"/>
        </a:p>
      </dgm:t>
    </dgm:pt>
    <dgm:pt modelId="{5B2E18A8-867D-4C56-8B1E-EF57357B3325}">
      <dgm:prSet/>
      <dgm:spPr/>
      <dgm:t>
        <a:bodyPr/>
        <a:lstStyle/>
        <a:p>
          <a:r>
            <a:rPr lang="en-US" dirty="0"/>
            <a:t>Infrastructure that spans a wide geographic area or equipment not contained within a building </a:t>
          </a:r>
        </a:p>
      </dgm:t>
    </dgm:pt>
    <dgm:pt modelId="{CA3EEA27-62FD-4F59-BCA3-7D796674D770}" type="parTrans" cxnId="{7DC1D949-EB49-438E-B443-3C72C97FB0AD}">
      <dgm:prSet/>
      <dgm:spPr/>
      <dgm:t>
        <a:bodyPr/>
        <a:lstStyle/>
        <a:p>
          <a:endParaRPr lang="en-US"/>
        </a:p>
      </dgm:t>
    </dgm:pt>
    <dgm:pt modelId="{941C1471-1AEF-47AC-9454-540320F10B91}" type="sibTrans" cxnId="{7DC1D949-EB49-438E-B443-3C72C97FB0AD}">
      <dgm:prSet/>
      <dgm:spPr/>
      <dgm:t>
        <a:bodyPr/>
        <a:lstStyle/>
        <a:p>
          <a:endParaRPr lang="en-US"/>
        </a:p>
      </dgm:t>
    </dgm:pt>
    <dgm:pt modelId="{5EFB9E5A-4AD0-4BA1-BE7A-F5CE979FB4BB}">
      <dgm:prSet/>
      <dgm:spPr/>
      <dgm:t>
        <a:bodyPr/>
        <a:lstStyle/>
        <a:p>
          <a:r>
            <a:rPr lang="en-US" dirty="0"/>
            <a:t>Example: water mains, meter pits, hydrants, etc.</a:t>
          </a:r>
        </a:p>
      </dgm:t>
    </dgm:pt>
    <dgm:pt modelId="{D07E182A-3448-4050-B292-D93366DD86FD}" type="parTrans" cxnId="{4805C02E-B515-4CA2-88BF-F1D66A4CA7B7}">
      <dgm:prSet/>
      <dgm:spPr/>
      <dgm:t>
        <a:bodyPr/>
        <a:lstStyle/>
        <a:p>
          <a:endParaRPr lang="en-US"/>
        </a:p>
      </dgm:t>
    </dgm:pt>
    <dgm:pt modelId="{43F57EE3-A664-46E2-B158-4872BC00DD97}" type="sibTrans" cxnId="{4805C02E-B515-4CA2-88BF-F1D66A4CA7B7}">
      <dgm:prSet/>
      <dgm:spPr/>
      <dgm:t>
        <a:bodyPr/>
        <a:lstStyle/>
        <a:p>
          <a:endParaRPr lang="en-US"/>
        </a:p>
      </dgm:t>
    </dgm:pt>
    <dgm:pt modelId="{9F2E4637-D8A0-4C72-A47D-5FFEA84C3943}">
      <dgm:prSet/>
      <dgm:spPr/>
      <dgm:t>
        <a:bodyPr/>
        <a:lstStyle/>
        <a:p>
          <a:r>
            <a:rPr lang="en-US"/>
            <a:t>Vertical assets</a:t>
          </a:r>
        </a:p>
      </dgm:t>
    </dgm:pt>
    <dgm:pt modelId="{3B58FCBD-6E08-4DCD-AFCF-BEB9F2BFDE32}" type="parTrans" cxnId="{8F66321E-CB71-4AF9-B802-DC01E5FDCCF8}">
      <dgm:prSet/>
      <dgm:spPr/>
      <dgm:t>
        <a:bodyPr/>
        <a:lstStyle/>
        <a:p>
          <a:endParaRPr lang="en-US"/>
        </a:p>
      </dgm:t>
    </dgm:pt>
    <dgm:pt modelId="{5A2D6F32-F138-40C1-8EC2-999526661386}" type="sibTrans" cxnId="{8F66321E-CB71-4AF9-B802-DC01E5FDCCF8}">
      <dgm:prSet/>
      <dgm:spPr/>
      <dgm:t>
        <a:bodyPr/>
        <a:lstStyle/>
        <a:p>
          <a:endParaRPr lang="en-US"/>
        </a:p>
      </dgm:t>
    </dgm:pt>
    <dgm:pt modelId="{B0959D0B-AA21-482B-9A13-CBD94DA63E35}">
      <dgm:prSet/>
      <dgm:spPr/>
      <dgm:t>
        <a:bodyPr/>
        <a:lstStyle/>
        <a:p>
          <a:r>
            <a:rPr lang="en-US" dirty="0"/>
            <a:t>Equipment contained within a distinct geographic footprint </a:t>
          </a:r>
        </a:p>
      </dgm:t>
    </dgm:pt>
    <dgm:pt modelId="{13A55884-5249-4014-B167-7D1246ACEA34}" type="parTrans" cxnId="{49DEEEB2-1D6D-4D44-89B4-42F8441520D2}">
      <dgm:prSet/>
      <dgm:spPr/>
      <dgm:t>
        <a:bodyPr/>
        <a:lstStyle/>
        <a:p>
          <a:endParaRPr lang="en-US"/>
        </a:p>
      </dgm:t>
    </dgm:pt>
    <dgm:pt modelId="{9C9F5995-8B31-42CE-93BF-A2561D08753B}" type="sibTrans" cxnId="{49DEEEB2-1D6D-4D44-89B4-42F8441520D2}">
      <dgm:prSet/>
      <dgm:spPr/>
      <dgm:t>
        <a:bodyPr/>
        <a:lstStyle/>
        <a:p>
          <a:endParaRPr lang="en-US"/>
        </a:p>
      </dgm:t>
    </dgm:pt>
    <dgm:pt modelId="{EC5A04BF-26D6-45E3-9491-1BEDB8C7C19D}">
      <dgm:prSet/>
      <dgm:spPr/>
      <dgm:t>
        <a:bodyPr/>
        <a:lstStyle/>
        <a:p>
          <a:r>
            <a:rPr lang="en-US" dirty="0"/>
            <a:t>Example: pumps, motors, valves, etc. within a facility</a:t>
          </a:r>
        </a:p>
      </dgm:t>
    </dgm:pt>
    <dgm:pt modelId="{9E588300-500B-4443-93DD-78B31981E20B}" type="parTrans" cxnId="{93E4B97A-4AA0-46DF-9C80-47877496613D}">
      <dgm:prSet/>
      <dgm:spPr/>
      <dgm:t>
        <a:bodyPr/>
        <a:lstStyle/>
        <a:p>
          <a:endParaRPr lang="en-US"/>
        </a:p>
      </dgm:t>
    </dgm:pt>
    <dgm:pt modelId="{D6EF6350-5841-4B15-ADCA-82E24F217B92}" type="sibTrans" cxnId="{93E4B97A-4AA0-46DF-9C80-47877496613D}">
      <dgm:prSet/>
      <dgm:spPr/>
      <dgm:t>
        <a:bodyPr/>
        <a:lstStyle/>
        <a:p>
          <a:endParaRPr lang="en-US"/>
        </a:p>
      </dgm:t>
    </dgm:pt>
    <dgm:pt modelId="{193047A7-11B6-4E7F-953C-A48DA03D3E22}" type="pres">
      <dgm:prSet presAssocID="{06C93CA2-8ABE-4DB6-AA2E-A599C257C804}" presName="Name0" presStyleCnt="0">
        <dgm:presLayoutVars>
          <dgm:dir/>
          <dgm:animLvl val="lvl"/>
          <dgm:resizeHandles val="exact"/>
        </dgm:presLayoutVars>
      </dgm:prSet>
      <dgm:spPr/>
    </dgm:pt>
    <dgm:pt modelId="{3EE617BF-DD81-4AB0-9E09-1DC058669077}" type="pres">
      <dgm:prSet presAssocID="{1E448053-F3F3-4C0B-943C-45572AF4195D}" presName="linNode" presStyleCnt="0"/>
      <dgm:spPr/>
    </dgm:pt>
    <dgm:pt modelId="{67A970BD-3C8C-4AA6-8233-90D7D71A5FAC}" type="pres">
      <dgm:prSet presAssocID="{1E448053-F3F3-4C0B-943C-45572AF4195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158FC34-17C8-4167-8F01-5984A7077205}" type="pres">
      <dgm:prSet presAssocID="{1E448053-F3F3-4C0B-943C-45572AF4195D}" presName="descendantText" presStyleLbl="alignAccFollowNode1" presStyleIdx="0" presStyleCnt="3">
        <dgm:presLayoutVars>
          <dgm:bulletEnabled val="1"/>
        </dgm:presLayoutVars>
      </dgm:prSet>
      <dgm:spPr/>
    </dgm:pt>
    <dgm:pt modelId="{F30255C2-F910-4706-811A-9E098E754A29}" type="pres">
      <dgm:prSet presAssocID="{3085EF68-BD24-4BD6-97AA-2306829BC7AF}" presName="sp" presStyleCnt="0"/>
      <dgm:spPr/>
    </dgm:pt>
    <dgm:pt modelId="{D0927F1D-BFD9-4D0E-A28C-34A6FEC52023}" type="pres">
      <dgm:prSet presAssocID="{2B020B24-6792-4A12-A776-70A02BC3233C}" presName="linNode" presStyleCnt="0"/>
      <dgm:spPr/>
    </dgm:pt>
    <dgm:pt modelId="{E17927C6-DA96-4797-9765-A36B66DED980}" type="pres">
      <dgm:prSet presAssocID="{2B020B24-6792-4A12-A776-70A02BC3233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5CE2B8F-A09A-4ACD-AE7E-F00C8E378CA1}" type="pres">
      <dgm:prSet presAssocID="{2B020B24-6792-4A12-A776-70A02BC3233C}" presName="descendantText" presStyleLbl="alignAccFollowNode1" presStyleIdx="1" presStyleCnt="3">
        <dgm:presLayoutVars>
          <dgm:bulletEnabled val="1"/>
        </dgm:presLayoutVars>
      </dgm:prSet>
      <dgm:spPr/>
    </dgm:pt>
    <dgm:pt modelId="{3C469253-F1FA-4EE8-A35C-78B58C7BBA7C}" type="pres">
      <dgm:prSet presAssocID="{3FE3EC59-279C-4882-BAD8-4F5982726F93}" presName="sp" presStyleCnt="0"/>
      <dgm:spPr/>
    </dgm:pt>
    <dgm:pt modelId="{5EB7EBD4-3E20-4503-93AE-EB30C39C8636}" type="pres">
      <dgm:prSet presAssocID="{9F2E4637-D8A0-4C72-A47D-5FFEA84C3943}" presName="linNode" presStyleCnt="0"/>
      <dgm:spPr/>
    </dgm:pt>
    <dgm:pt modelId="{1A66E3EE-B312-4A06-98FB-48C878E2F006}" type="pres">
      <dgm:prSet presAssocID="{9F2E4637-D8A0-4C72-A47D-5FFEA84C394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95E2B4A8-3880-4E34-939F-3B186F945D34}" type="pres">
      <dgm:prSet presAssocID="{9F2E4637-D8A0-4C72-A47D-5FFEA84C394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F8B1B04-BEF9-42D8-B6BD-9EC5997E33D1}" type="presOf" srcId="{C00D8F8B-1F71-4016-96D7-0D8E9BFDD8F8}" destId="{5158FC34-17C8-4167-8F01-5984A7077205}" srcOrd="0" destOrd="0" presId="urn:microsoft.com/office/officeart/2005/8/layout/vList5"/>
    <dgm:cxn modelId="{8F66321E-CB71-4AF9-B802-DC01E5FDCCF8}" srcId="{06C93CA2-8ABE-4DB6-AA2E-A599C257C804}" destId="{9F2E4637-D8A0-4C72-A47D-5FFEA84C3943}" srcOrd="2" destOrd="0" parTransId="{3B58FCBD-6E08-4DCD-AFCF-BEB9F2BFDE32}" sibTransId="{5A2D6F32-F138-40C1-8EC2-999526661386}"/>
    <dgm:cxn modelId="{59C47B24-D3A6-40F9-B280-EF0A9A509E7A}" type="presOf" srcId="{5B2E18A8-867D-4C56-8B1E-EF57357B3325}" destId="{85CE2B8F-A09A-4ACD-AE7E-F00C8E378CA1}" srcOrd="0" destOrd="0" presId="urn:microsoft.com/office/officeart/2005/8/layout/vList5"/>
    <dgm:cxn modelId="{4E2EC925-CC33-487F-A6E8-CD40E53A25E6}" type="presOf" srcId="{9F2E4637-D8A0-4C72-A47D-5FFEA84C3943}" destId="{1A66E3EE-B312-4A06-98FB-48C878E2F006}" srcOrd="0" destOrd="0" presId="urn:microsoft.com/office/officeart/2005/8/layout/vList5"/>
    <dgm:cxn modelId="{4805C02E-B515-4CA2-88BF-F1D66A4CA7B7}" srcId="{2B020B24-6792-4A12-A776-70A02BC3233C}" destId="{5EFB9E5A-4AD0-4BA1-BE7A-F5CE979FB4BB}" srcOrd="1" destOrd="0" parTransId="{D07E182A-3448-4050-B292-D93366DD86FD}" sibTransId="{43F57EE3-A664-46E2-B158-4872BC00DD97}"/>
    <dgm:cxn modelId="{C40D573F-A2DE-47D7-B4CA-03131C2AB832}" type="presOf" srcId="{2B020B24-6792-4A12-A776-70A02BC3233C}" destId="{E17927C6-DA96-4797-9765-A36B66DED980}" srcOrd="0" destOrd="0" presId="urn:microsoft.com/office/officeart/2005/8/layout/vList5"/>
    <dgm:cxn modelId="{7DC1D949-EB49-438E-B443-3C72C97FB0AD}" srcId="{2B020B24-6792-4A12-A776-70A02BC3233C}" destId="{5B2E18A8-867D-4C56-8B1E-EF57357B3325}" srcOrd="0" destOrd="0" parTransId="{CA3EEA27-62FD-4F59-BCA3-7D796674D770}" sibTransId="{941C1471-1AEF-47AC-9454-540320F10B91}"/>
    <dgm:cxn modelId="{F570E953-1F9A-4BFD-A3AF-08239A8F558E}" type="presOf" srcId="{1E448053-F3F3-4C0B-943C-45572AF4195D}" destId="{67A970BD-3C8C-4AA6-8233-90D7D71A5FAC}" srcOrd="0" destOrd="0" presId="urn:microsoft.com/office/officeart/2005/8/layout/vList5"/>
    <dgm:cxn modelId="{93E4B97A-4AA0-46DF-9C80-47877496613D}" srcId="{9F2E4637-D8A0-4C72-A47D-5FFEA84C3943}" destId="{EC5A04BF-26D6-45E3-9491-1BEDB8C7C19D}" srcOrd="1" destOrd="0" parTransId="{9E588300-500B-4443-93DD-78B31981E20B}" sibTransId="{D6EF6350-5841-4B15-ADCA-82E24F217B92}"/>
    <dgm:cxn modelId="{FF29FCA2-C50B-4EEC-B996-C44D5BE58518}" srcId="{06C93CA2-8ABE-4DB6-AA2E-A599C257C804}" destId="{2B020B24-6792-4A12-A776-70A02BC3233C}" srcOrd="1" destOrd="0" parTransId="{94ED5235-2A1E-4668-ADC0-8EA6A7E8EC3A}" sibTransId="{3FE3EC59-279C-4882-BAD8-4F5982726F93}"/>
    <dgm:cxn modelId="{6E20C2AD-D064-49E8-B253-E734FEE4A7B4}" type="presOf" srcId="{B0959D0B-AA21-482B-9A13-CBD94DA63E35}" destId="{95E2B4A8-3880-4E34-939F-3B186F945D34}" srcOrd="0" destOrd="0" presId="urn:microsoft.com/office/officeart/2005/8/layout/vList5"/>
    <dgm:cxn modelId="{49DEEEB2-1D6D-4D44-89B4-42F8441520D2}" srcId="{9F2E4637-D8A0-4C72-A47D-5FFEA84C3943}" destId="{B0959D0B-AA21-482B-9A13-CBD94DA63E35}" srcOrd="0" destOrd="0" parTransId="{13A55884-5249-4014-B167-7D1246ACEA34}" sibTransId="{9C9F5995-8B31-42CE-93BF-A2561D08753B}"/>
    <dgm:cxn modelId="{6D8321C6-ABD1-41F7-AF5B-3FD943FF9292}" srcId="{1E448053-F3F3-4C0B-943C-45572AF4195D}" destId="{C00D8F8B-1F71-4016-96D7-0D8E9BFDD8F8}" srcOrd="0" destOrd="0" parTransId="{4034A253-6C3B-403C-AD53-2A48588200C0}" sibTransId="{9EB4523C-B0BB-4867-A5CD-FBD796FD21BE}"/>
    <dgm:cxn modelId="{926902D9-520D-4A3A-81CA-869183FDE676}" srcId="{06C93CA2-8ABE-4DB6-AA2E-A599C257C804}" destId="{1E448053-F3F3-4C0B-943C-45572AF4195D}" srcOrd="0" destOrd="0" parTransId="{8FADD249-F7C6-4F38-8BA9-B0161517C903}" sibTransId="{3085EF68-BD24-4BD6-97AA-2306829BC7AF}"/>
    <dgm:cxn modelId="{61BC52E5-14CA-4418-9EB6-82E2E95E948A}" type="presOf" srcId="{EC5A04BF-26D6-45E3-9491-1BEDB8C7C19D}" destId="{95E2B4A8-3880-4E34-939F-3B186F945D34}" srcOrd="0" destOrd="1" presId="urn:microsoft.com/office/officeart/2005/8/layout/vList5"/>
    <dgm:cxn modelId="{A8F861FE-08A4-4E84-9A71-3550005DFC21}" type="presOf" srcId="{5EFB9E5A-4AD0-4BA1-BE7A-F5CE979FB4BB}" destId="{85CE2B8F-A09A-4ACD-AE7E-F00C8E378CA1}" srcOrd="0" destOrd="1" presId="urn:microsoft.com/office/officeart/2005/8/layout/vList5"/>
    <dgm:cxn modelId="{988C6FFE-103C-42FB-9C89-D0818A47E826}" type="presOf" srcId="{06C93CA2-8ABE-4DB6-AA2E-A599C257C804}" destId="{193047A7-11B6-4E7F-953C-A48DA03D3E22}" srcOrd="0" destOrd="0" presId="urn:microsoft.com/office/officeart/2005/8/layout/vList5"/>
    <dgm:cxn modelId="{8AAC3DE8-392C-43BE-BD98-15A02107D6C5}" type="presParOf" srcId="{193047A7-11B6-4E7F-953C-A48DA03D3E22}" destId="{3EE617BF-DD81-4AB0-9E09-1DC058669077}" srcOrd="0" destOrd="0" presId="urn:microsoft.com/office/officeart/2005/8/layout/vList5"/>
    <dgm:cxn modelId="{C2E36361-A6F7-4105-8823-5A957749BF98}" type="presParOf" srcId="{3EE617BF-DD81-4AB0-9E09-1DC058669077}" destId="{67A970BD-3C8C-4AA6-8233-90D7D71A5FAC}" srcOrd="0" destOrd="0" presId="urn:microsoft.com/office/officeart/2005/8/layout/vList5"/>
    <dgm:cxn modelId="{3EC4FEBA-7320-4076-8BD8-FB27D23BD33E}" type="presParOf" srcId="{3EE617BF-DD81-4AB0-9E09-1DC058669077}" destId="{5158FC34-17C8-4167-8F01-5984A7077205}" srcOrd="1" destOrd="0" presId="urn:microsoft.com/office/officeart/2005/8/layout/vList5"/>
    <dgm:cxn modelId="{7E63779D-4B9C-4EF6-8091-DC0CC925F1AF}" type="presParOf" srcId="{193047A7-11B6-4E7F-953C-A48DA03D3E22}" destId="{F30255C2-F910-4706-811A-9E098E754A29}" srcOrd="1" destOrd="0" presId="urn:microsoft.com/office/officeart/2005/8/layout/vList5"/>
    <dgm:cxn modelId="{5DFF2892-03E9-4142-8058-22EE28E26716}" type="presParOf" srcId="{193047A7-11B6-4E7F-953C-A48DA03D3E22}" destId="{D0927F1D-BFD9-4D0E-A28C-34A6FEC52023}" srcOrd="2" destOrd="0" presId="urn:microsoft.com/office/officeart/2005/8/layout/vList5"/>
    <dgm:cxn modelId="{28C21BE4-8842-42E8-A90E-D233028DEDEF}" type="presParOf" srcId="{D0927F1D-BFD9-4D0E-A28C-34A6FEC52023}" destId="{E17927C6-DA96-4797-9765-A36B66DED980}" srcOrd="0" destOrd="0" presId="urn:microsoft.com/office/officeart/2005/8/layout/vList5"/>
    <dgm:cxn modelId="{AC41BB40-2538-4E73-A126-9C864174376A}" type="presParOf" srcId="{D0927F1D-BFD9-4D0E-A28C-34A6FEC52023}" destId="{85CE2B8F-A09A-4ACD-AE7E-F00C8E378CA1}" srcOrd="1" destOrd="0" presId="urn:microsoft.com/office/officeart/2005/8/layout/vList5"/>
    <dgm:cxn modelId="{41D9E5DA-A4B3-440D-A310-CCABDA22012F}" type="presParOf" srcId="{193047A7-11B6-4E7F-953C-A48DA03D3E22}" destId="{3C469253-F1FA-4EE8-A35C-78B58C7BBA7C}" srcOrd="3" destOrd="0" presId="urn:microsoft.com/office/officeart/2005/8/layout/vList5"/>
    <dgm:cxn modelId="{B5A68912-2DDF-4E8A-8313-6FC39339772A}" type="presParOf" srcId="{193047A7-11B6-4E7F-953C-A48DA03D3E22}" destId="{5EB7EBD4-3E20-4503-93AE-EB30C39C8636}" srcOrd="4" destOrd="0" presId="urn:microsoft.com/office/officeart/2005/8/layout/vList5"/>
    <dgm:cxn modelId="{50DE79B5-B6EA-46A7-8757-AC0E342DB066}" type="presParOf" srcId="{5EB7EBD4-3E20-4503-93AE-EB30C39C8636}" destId="{1A66E3EE-B312-4A06-98FB-48C878E2F006}" srcOrd="0" destOrd="0" presId="urn:microsoft.com/office/officeart/2005/8/layout/vList5"/>
    <dgm:cxn modelId="{730AED9E-6D7C-4AB0-B7C6-8803A6DFA1B8}" type="presParOf" srcId="{5EB7EBD4-3E20-4503-93AE-EB30C39C8636}" destId="{95E2B4A8-3880-4E34-939F-3B186F945D3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8FC34-17C8-4167-8F01-5984A7077205}">
      <dsp:nvSpPr>
        <dsp:cNvPr id="0" name=""/>
        <dsp:cNvSpPr/>
      </dsp:nvSpPr>
      <dsp:spPr>
        <a:xfrm rot="5400000">
          <a:off x="6321075" y="-2568427"/>
          <a:ext cx="1037272" cy="64373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The software MRW is using for Asset Management</a:t>
          </a:r>
        </a:p>
      </dsp:txBody>
      <dsp:txXfrm rot="-5400000">
        <a:off x="3621024" y="182259"/>
        <a:ext cx="6386740" cy="936002"/>
      </dsp:txXfrm>
    </dsp:sp>
    <dsp:sp modelId="{67A970BD-3C8C-4AA6-8233-90D7D71A5FAC}">
      <dsp:nvSpPr>
        <dsp:cNvPr id="0" name=""/>
        <dsp:cNvSpPr/>
      </dsp:nvSpPr>
      <dsp:spPr>
        <a:xfrm>
          <a:off x="0" y="1964"/>
          <a:ext cx="3621023" cy="1296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OpenGov</a:t>
          </a:r>
          <a:r>
            <a:rPr lang="en-US" sz="3600" kern="1200" dirty="0"/>
            <a:t> </a:t>
          </a:r>
        </a:p>
      </dsp:txBody>
      <dsp:txXfrm>
        <a:off x="63294" y="65258"/>
        <a:ext cx="3494435" cy="1170002"/>
      </dsp:txXfrm>
    </dsp:sp>
    <dsp:sp modelId="{85CE2B8F-A09A-4ACD-AE7E-F00C8E378CA1}">
      <dsp:nvSpPr>
        <dsp:cNvPr id="0" name=""/>
        <dsp:cNvSpPr/>
      </dsp:nvSpPr>
      <dsp:spPr>
        <a:xfrm rot="5400000">
          <a:off x="6321075" y="-1207007"/>
          <a:ext cx="1037272" cy="64373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Infrastructure that spans a wide geographic area or equipment not contained within a building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Example: water mains, meter pits, hydrants, etc.</a:t>
          </a:r>
        </a:p>
      </dsp:txBody>
      <dsp:txXfrm rot="-5400000">
        <a:off x="3621024" y="1543679"/>
        <a:ext cx="6386740" cy="936002"/>
      </dsp:txXfrm>
    </dsp:sp>
    <dsp:sp modelId="{E17927C6-DA96-4797-9765-A36B66DED980}">
      <dsp:nvSpPr>
        <dsp:cNvPr id="0" name=""/>
        <dsp:cNvSpPr/>
      </dsp:nvSpPr>
      <dsp:spPr>
        <a:xfrm>
          <a:off x="0" y="1363384"/>
          <a:ext cx="3621023" cy="1296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Horizontal assets </a:t>
          </a:r>
        </a:p>
      </dsp:txBody>
      <dsp:txXfrm>
        <a:off x="63294" y="1426678"/>
        <a:ext cx="3494435" cy="1170002"/>
      </dsp:txXfrm>
    </dsp:sp>
    <dsp:sp modelId="{95E2B4A8-3880-4E34-939F-3B186F945D34}">
      <dsp:nvSpPr>
        <dsp:cNvPr id="0" name=""/>
        <dsp:cNvSpPr/>
      </dsp:nvSpPr>
      <dsp:spPr>
        <a:xfrm rot="5400000">
          <a:off x="6321075" y="154412"/>
          <a:ext cx="1037272" cy="64373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Equipment contained within a distinct geographic footprint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Example: pumps, motors, valves, etc. within a facility</a:t>
          </a:r>
        </a:p>
      </dsp:txBody>
      <dsp:txXfrm rot="-5400000">
        <a:off x="3621024" y="2905099"/>
        <a:ext cx="6386740" cy="936002"/>
      </dsp:txXfrm>
    </dsp:sp>
    <dsp:sp modelId="{1A66E3EE-B312-4A06-98FB-48C878E2F006}">
      <dsp:nvSpPr>
        <dsp:cNvPr id="0" name=""/>
        <dsp:cNvSpPr/>
      </dsp:nvSpPr>
      <dsp:spPr>
        <a:xfrm>
          <a:off x="0" y="2724804"/>
          <a:ext cx="3621023" cy="12965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Vertical assets</a:t>
          </a:r>
        </a:p>
      </dsp:txBody>
      <dsp:txXfrm>
        <a:off x="63294" y="2788098"/>
        <a:ext cx="3494435" cy="1170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6B501-F589-4F21-B023-7151F36AE61A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A9772-E00B-43F7-89FB-0DF938995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4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7A9772-E00B-43F7-89FB-0DF9389959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44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1E2D6-92B4-468D-B377-CD22D4FCD2E7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1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CFFF-8AE2-4693-A36A-D661E5E0EFB1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4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23AE-F34F-450C-BCCD-FB5636EA4B16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61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CDF1-D05B-43F3-852B-51988B20FB9E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8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0C23B-226F-4885-8A0C-A8D2574BC889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416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5FB04-755E-4760-92D0-040DA77E8F13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458A7-6098-4F83-8A44-DB56BAEED70A}" type="datetime1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9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1F6E-0E57-4673-8820-394516FF8126}" type="datetime1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5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7C10F-7F17-43C2-82D4-4D0B84BC4C02}" type="datetime1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6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DDFD731-6F2B-4FE2-A5A4-D01DEDA7A0E8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4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029BD-EE63-4054-980A-CC1155AA670E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4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B13EE28-638D-439D-9E38-BAB2F2B2CDE8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757729C-270D-4897-B75D-A8AA72EF836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63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8707-EA03-9528-1E68-3829B0E3C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noProof="0" dirty="0"/>
              <a:t>Asset Management Update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EDB1A-66C4-5159-85E5-522A6D956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noProof="0" dirty="0"/>
              <a:t>MRW ACB Meeting</a:t>
            </a:r>
          </a:p>
          <a:p>
            <a:r>
              <a:rPr lang="en-US" noProof="0" dirty="0"/>
              <a:t>September 17, 2026</a:t>
            </a:r>
          </a:p>
        </p:txBody>
      </p:sp>
      <p:pic>
        <p:nvPicPr>
          <p:cNvPr id="5" name="Picture Placeholder 10">
            <a:extLst>
              <a:ext uri="{FF2B5EF4-FFF2-40B4-BE49-F238E27FC236}">
                <a16:creationId xmlns:a16="http://schemas.microsoft.com/office/drawing/2014/main" id="{3CC346E1-BCB2-7AC5-82E7-71DC75C197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7" b="18253"/>
          <a:stretch>
            <a:fillRect/>
          </a:stretch>
        </p:blipFill>
        <p:spPr>
          <a:xfrm>
            <a:off x="0" y="0"/>
            <a:ext cx="12192000" cy="4914900"/>
          </a:xfrm>
        </p:spPr>
      </p:pic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BE213964-9C49-8B39-A76C-C391D59E162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944" y="521208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34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CFFED-22E6-ABE6-885A-2AA19411A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Asset Management Goals</a:t>
            </a:r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82EACE-E3A9-9BA4-CE3B-EEFA133A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341495" cy="3926416"/>
          </a:xfrm>
        </p:spPr>
        <p:txBody>
          <a:bodyPr>
            <a:normAutofit lnSpcReduction="10000"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Maintain reliable water service through proactive maintenance.</a:t>
            </a:r>
            <a:r>
              <a:rPr lang="en-US" sz="2400" noProof="0" dirty="0"/>
              <a:t>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Organize asset information and maintenance history in one accessible system.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Prioritize repair and replacement based on condition and criticality.</a:t>
            </a:r>
            <a:endParaRPr lang="en-US" sz="2400" noProof="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Improve long-term capital planning and budgeting.</a:t>
            </a:r>
            <a:r>
              <a:rPr lang="en-US" sz="2400" noProof="0" dirty="0"/>
              <a:t> </a:t>
            </a:r>
          </a:p>
          <a:p>
            <a:pPr marL="0" indent="0">
              <a:buNone/>
            </a:pP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FEAFB-6127-2423-479F-F213C9934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noProof="0" smtClean="0"/>
              <a:t>2</a:t>
            </a:fld>
            <a:endParaRPr lang="en-US" noProof="0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EFAD8D5F-971B-82ED-8F7C-D2AB45F68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877749"/>
            <a:ext cx="731520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96EB0D-BADA-96DA-C014-466D150ED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405" y="3304396"/>
            <a:ext cx="5610314" cy="9679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8850B3-1C1C-7B7C-609F-C441A4CD6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7405" y="4674757"/>
            <a:ext cx="5610314" cy="743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8E3803-014F-971C-4130-20C87F82E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6503" y="2121936"/>
            <a:ext cx="2505497" cy="78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3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D0EAE-DC67-DC25-011B-811168369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1E57E-7940-DB76-1480-EC01C7D4D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Terminology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AA8D6B17-F9F0-D94C-7EBD-0A0B3F1C7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203742"/>
              </p:ext>
            </p:extLst>
          </p:nvPr>
        </p:nvGraphicFramePr>
        <p:xfrm>
          <a:off x="1097279" y="1909234"/>
          <a:ext cx="10058399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730A83-7373-FA05-F7DF-F66185A9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noProof="0" smtClean="0"/>
              <a:t>3</a:t>
            </a:fld>
            <a:endParaRPr lang="en-US" noProof="0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654ECA5F-AE47-C3FD-F909-5C24A097F7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877749"/>
            <a:ext cx="7315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99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6B1A-E64B-648E-F0E5-A2365C2F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4094-081E-966D-BF4C-26A2457A1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</a:t>
            </a:r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D8E2E8-17EB-C7A9-226A-E4D68F1FA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419600" cy="3926416"/>
          </a:xfrm>
        </p:spPr>
        <p:txBody>
          <a:bodyPr>
            <a:normAutofit lnSpcReduction="10000"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All horizontal assets are entered into </a:t>
            </a:r>
            <a:r>
              <a:rPr lang="en-US" sz="2400" dirty="0" err="1"/>
              <a:t>OpenGov</a:t>
            </a:r>
            <a:r>
              <a:rPr lang="en-US" sz="2400" dirty="0"/>
              <a:t>; staff continue filling gaps in asset information.</a:t>
            </a:r>
            <a:r>
              <a:rPr lang="en-US" sz="2400" noProof="0" dirty="0"/>
              <a:t>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Facility criticality scoring complete.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Most departments actively use </a:t>
            </a:r>
            <a:r>
              <a:rPr lang="en-US" sz="2400" dirty="0" err="1"/>
              <a:t>OpenGov</a:t>
            </a:r>
            <a:r>
              <a:rPr lang="en-US" sz="2400" dirty="0"/>
              <a:t> for day-to-day tasks.</a:t>
            </a:r>
            <a:endParaRPr lang="en-US" sz="2400" noProof="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Digital workflows are replacing paper work orders and automating routine steps.</a:t>
            </a:r>
            <a:r>
              <a:rPr lang="en-US" sz="2400" noProof="0" dirty="0"/>
              <a:t> </a:t>
            </a:r>
          </a:p>
          <a:p>
            <a:pPr marL="0" indent="0">
              <a:buNone/>
            </a:pP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6CDA9-2A5B-7C97-66D1-E0A440F8F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noProof="0" smtClean="0"/>
              <a:t>4</a:t>
            </a:fld>
            <a:endParaRPr lang="en-US" noProof="0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846B52EA-2FD0-A419-0ACC-81CF0BF25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877749"/>
            <a:ext cx="731520" cy="7315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29E944-04C9-C45A-D1A8-08C90737A7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245"/>
          <a:stretch>
            <a:fillRect/>
          </a:stretch>
        </p:blipFill>
        <p:spPr>
          <a:xfrm>
            <a:off x="5963920" y="2052032"/>
            <a:ext cx="4978399" cy="34059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465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7FCF7-5E72-6B57-67ED-B30481F8D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614916-033B-BFAD-D67D-1455DBB4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5</a:t>
            </a:fld>
            <a:endParaRPr lang="en-US"/>
          </a:p>
        </p:txBody>
      </p:sp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210DC957-E09C-CC26-4DFF-45B89332B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1" y="5342483"/>
            <a:ext cx="731520" cy="73152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2AD7B-69E2-83E2-8C68-D00CFBF3E7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676" y="606151"/>
            <a:ext cx="2239949" cy="4477410"/>
          </a:xfrm>
          <a:solidFill>
            <a:schemeClr val="bg1"/>
          </a:solidFill>
        </p:spPr>
        <p:txBody>
          <a:bodyPr rIns="182880" bIns="91440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01168" lvl="1" indent="0">
              <a:buNone/>
            </a:pPr>
            <a:r>
              <a:rPr lang="en-US" sz="2400" dirty="0"/>
              <a:t>Criticality measures the consequence of a facility failure. </a:t>
            </a:r>
          </a:p>
          <a:p>
            <a:pPr marL="201168" lvl="1" indent="0">
              <a:buNone/>
            </a:pPr>
            <a:endParaRPr lang="en-US" sz="2400" dirty="0"/>
          </a:p>
          <a:p>
            <a:pPr marL="201168" lvl="1" indent="0">
              <a:buNone/>
            </a:pPr>
            <a:r>
              <a:rPr lang="en-US" sz="2400" dirty="0"/>
              <a:t>Higher scores indicate greater impact.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14AFD2-1D3A-D222-7FE8-5F5B9D4BA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3973" y="114300"/>
            <a:ext cx="9774351" cy="613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93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0C2A-A434-A62B-535D-6D9C2B8C8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8C941-EA4E-A8AB-32EB-DAE0F26D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Remaining 2026 Goals</a:t>
            </a:r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E797B15-29C7-1DA9-0EEE-EA2025284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4798695" cy="4382346"/>
          </a:xfrm>
        </p:spPr>
        <p:txBody>
          <a:bodyPr>
            <a:normAutofit lnSpcReduction="10000"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Complete planned asset records and equipment inventories.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Finalize digital workflows and expand labor, equipment, and material cost tracking.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Implement preventive maintenance tasks for vehicles and equipment.</a:t>
            </a:r>
            <a:endParaRPr lang="en-US" sz="2400" noProof="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Develop condition scoring criteria and finalize performance measures.</a:t>
            </a:r>
            <a:r>
              <a:rPr lang="en-US" sz="2400" noProof="0" dirty="0"/>
              <a:t>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Develop staff training materials and a training plan.</a:t>
            </a: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F086D-474B-C187-037E-9985C1841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noProof="0" smtClean="0"/>
              <a:t>6</a:t>
            </a:fld>
            <a:endParaRPr lang="en-US" noProof="0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B52701B9-7048-85DF-9B19-F6E21E938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877749"/>
            <a:ext cx="731520" cy="731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E49A2C-6E5F-083A-305E-21B5DB8B6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849" y="2343115"/>
            <a:ext cx="4968871" cy="28956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390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2F339-6A1D-3951-A6B8-C58AC3942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CFB79-6612-FE4A-E2EE-0C6CD4FC2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2027 Goals</a:t>
            </a:r>
            <a:endParaRPr lang="en-US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48399BA-4AF8-E082-74B4-F1EC869668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First Half of 2027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Complete initial asset condition assessments.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Introduce dashboards for managers and staff.</a:t>
            </a:r>
            <a:endParaRPr lang="en-US" sz="2400" noProof="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Begin meter and endpoint inventory tracking.</a:t>
            </a:r>
            <a:r>
              <a:rPr lang="en-US" sz="2400" noProof="0" dirty="0"/>
              <a:t>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/>
              <a:t>Develop a </a:t>
            </a:r>
            <a:r>
              <a:rPr lang="en-US" sz="2400" dirty="0"/>
              <a:t>fleet replacement strategy and metrics.</a:t>
            </a:r>
            <a:endParaRPr lang="en-US" noProof="0" dirty="0"/>
          </a:p>
          <a:p>
            <a:pPr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06071-75C5-2CC2-64F1-E310A5C2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noProof="0" smtClean="0"/>
              <a:t>7</a:t>
            </a:fld>
            <a:endParaRPr lang="en-US" noProof="0" dirty="0"/>
          </a:p>
        </p:txBody>
      </p:sp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61B548EB-D8B2-A1A9-B66B-FFA8D1410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60" y="877749"/>
            <a:ext cx="731520" cy="731520"/>
          </a:xfrm>
          <a:prstGeom prst="rect">
            <a:avLst/>
          </a:prstGeom>
        </p:spPr>
      </p:pic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A5B963AA-65D4-8640-F540-2F052C6620EF}"/>
              </a:ext>
            </a:extLst>
          </p:cNvPr>
          <p:cNvSpPr txBox="1">
            <a:spLocks/>
          </p:cNvSpPr>
          <p:nvPr/>
        </p:nvSpPr>
        <p:spPr>
          <a:xfrm>
            <a:off x="6217920" y="1845733"/>
            <a:ext cx="4937760" cy="40233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en-US" sz="2400" b="1" dirty="0"/>
              <a:t>Second Half of 2027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Develop an asset replacement strategy.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Establish a facility log.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400" dirty="0"/>
              <a:t>Use asset information to support capital project planning.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968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9B0B5-D461-22FF-AD1F-CA28C45B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pic>
        <p:nvPicPr>
          <p:cNvPr id="5" name="Content Placeholder 4" descr="About OpenGov: Cloud Software for 2,000+ Governments">
            <a:extLst>
              <a:ext uri="{FF2B5EF4-FFF2-40B4-BE49-F238E27FC236}">
                <a16:creationId xmlns:a16="http://schemas.microsoft.com/office/drawing/2014/main" id="{B51F8818-C39A-75EA-8342-70AAC8E23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6963" y="2970420"/>
            <a:ext cx="10058400" cy="177441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4FB8A-FAEA-C02D-1D66-25E867DF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7729C-270D-4897-B75D-A8AA72EF83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29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D213B-46E8-33F8-4C2D-F59CE5D6B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6CA20-36FE-1E00-FA8A-511D0462C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noProof="0" dirty="0"/>
              <a:t>Questions?</a:t>
            </a:r>
          </a:p>
        </p:txBody>
      </p:sp>
      <p:pic>
        <p:nvPicPr>
          <p:cNvPr id="5" name="Picture Placeholder 10">
            <a:extLst>
              <a:ext uri="{FF2B5EF4-FFF2-40B4-BE49-F238E27FC236}">
                <a16:creationId xmlns:a16="http://schemas.microsoft.com/office/drawing/2014/main" id="{4FC1D952-4916-007D-1019-5A937400E12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7" b="18253"/>
          <a:stretch>
            <a:fillRect/>
          </a:stretch>
        </p:blipFill>
        <p:spPr>
          <a:xfrm>
            <a:off x="0" y="0"/>
            <a:ext cx="12192000" cy="4914900"/>
          </a:xfrm>
        </p:spPr>
      </p:pic>
      <p:pic>
        <p:nvPicPr>
          <p:cNvPr id="6" name="Picture 5" descr="A blue and black logo&#10;&#10;AI-generated content may be incorrect.">
            <a:extLst>
              <a:ext uri="{FF2B5EF4-FFF2-40B4-BE49-F238E27FC236}">
                <a16:creationId xmlns:a16="http://schemas.microsoft.com/office/drawing/2014/main" id="{3126912F-233D-FCF6-D844-588080F74A55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944" y="521208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028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437</TotalTime>
  <Words>289</Words>
  <Application>Microsoft Office PowerPoint</Application>
  <PresentationFormat>Widescreen</PresentationFormat>
  <Paragraphs>52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Retrospect</vt:lpstr>
      <vt:lpstr>Asset Management Update</vt:lpstr>
      <vt:lpstr>Asset Management Goals</vt:lpstr>
      <vt:lpstr>Terminology</vt:lpstr>
      <vt:lpstr>Current Status</vt:lpstr>
      <vt:lpstr>PowerPoint Presentation</vt:lpstr>
      <vt:lpstr>Remaining 2026 Goals</vt:lpstr>
      <vt:lpstr>2027 Goals</vt:lpstr>
      <vt:lpstr>Demo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DiCaprio</dc:creator>
  <cp:lastModifiedBy>Sam Grenlie</cp:lastModifiedBy>
  <cp:revision>14</cp:revision>
  <dcterms:created xsi:type="dcterms:W3CDTF">2025-05-29T19:52:03Z</dcterms:created>
  <dcterms:modified xsi:type="dcterms:W3CDTF">2026-09-10T22:38:03Z</dcterms:modified>
</cp:coreProperties>
</file>