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0" r:id="rId1"/>
  </p:sldMasterIdLst>
  <p:notesMasterIdLst>
    <p:notesMasterId r:id="rId64"/>
  </p:notesMasterIdLst>
  <p:sldIdLst>
    <p:sldId id="256" r:id="rId2"/>
    <p:sldId id="270" r:id="rId3"/>
    <p:sldId id="257" r:id="rId4"/>
    <p:sldId id="258" r:id="rId5"/>
    <p:sldId id="306" r:id="rId6"/>
    <p:sldId id="266" r:id="rId7"/>
    <p:sldId id="291" r:id="rId8"/>
    <p:sldId id="292" r:id="rId9"/>
    <p:sldId id="293" r:id="rId10"/>
    <p:sldId id="294" r:id="rId11"/>
    <p:sldId id="295" r:id="rId12"/>
    <p:sldId id="296" r:id="rId13"/>
    <p:sldId id="299" r:id="rId14"/>
    <p:sldId id="300" r:id="rId15"/>
    <p:sldId id="301" r:id="rId16"/>
    <p:sldId id="302" r:id="rId17"/>
    <p:sldId id="303" r:id="rId18"/>
    <p:sldId id="310" r:id="rId19"/>
    <p:sldId id="311" r:id="rId20"/>
    <p:sldId id="312" r:id="rId21"/>
    <p:sldId id="286" r:id="rId22"/>
    <p:sldId id="287" r:id="rId23"/>
    <p:sldId id="313" r:id="rId24"/>
    <p:sldId id="314" r:id="rId25"/>
    <p:sldId id="315" r:id="rId26"/>
    <p:sldId id="307" r:id="rId27"/>
    <p:sldId id="316" r:id="rId28"/>
    <p:sldId id="304" r:id="rId29"/>
    <p:sldId id="317" r:id="rId30"/>
    <p:sldId id="309" r:id="rId31"/>
    <p:sldId id="260" r:id="rId32"/>
    <p:sldId id="318" r:id="rId33"/>
    <p:sldId id="319" r:id="rId34"/>
    <p:sldId id="297" r:id="rId35"/>
    <p:sldId id="267" r:id="rId36"/>
    <p:sldId id="268" r:id="rId37"/>
    <p:sldId id="320" r:id="rId38"/>
    <p:sldId id="321" r:id="rId39"/>
    <p:sldId id="322" r:id="rId40"/>
    <p:sldId id="323" r:id="rId41"/>
    <p:sldId id="278" r:id="rId42"/>
    <p:sldId id="324" r:id="rId43"/>
    <p:sldId id="325" r:id="rId44"/>
    <p:sldId id="326" r:id="rId45"/>
    <p:sldId id="327" r:id="rId46"/>
    <p:sldId id="272" r:id="rId47"/>
    <p:sldId id="328" r:id="rId48"/>
    <p:sldId id="329" r:id="rId49"/>
    <p:sldId id="276" r:id="rId50"/>
    <p:sldId id="330" r:id="rId51"/>
    <p:sldId id="305" r:id="rId52"/>
    <p:sldId id="274" r:id="rId53"/>
    <p:sldId id="275" r:id="rId54"/>
    <p:sldId id="277" r:id="rId55"/>
    <p:sldId id="279" r:id="rId56"/>
    <p:sldId id="280" r:id="rId57"/>
    <p:sldId id="273" r:id="rId58"/>
    <p:sldId id="283" r:id="rId59"/>
    <p:sldId id="284" r:id="rId60"/>
    <p:sldId id="285" r:id="rId61"/>
    <p:sldId id="288" r:id="rId62"/>
    <p:sldId id="308"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CC33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94660"/>
  </p:normalViewPr>
  <p:slideViewPr>
    <p:cSldViewPr snapToGrid="0">
      <p:cViewPr varScale="1">
        <p:scale>
          <a:sx n="106" d="100"/>
          <a:sy n="106" d="100"/>
        </p:scale>
        <p:origin x="104" y="2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2.xml.rels><?xml version="1.0" encoding="UTF-8" standalone="yes"?>
<Relationships xmlns="http://schemas.openxmlformats.org/package/2006/relationships"><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2A8052-17E5-DE42-92AE-85DC01CD83FA}" type="doc">
      <dgm:prSet loTypeId="urn:microsoft.com/office/officeart/2005/8/layout/hProcess10" loCatId="list" qsTypeId="urn:microsoft.com/office/officeart/2005/8/quickstyle/simple1" qsCatId="simple" csTypeId="urn:microsoft.com/office/officeart/2005/8/colors/colorful4" csCatId="colorful" phldr="1"/>
      <dgm:spPr/>
      <dgm:t>
        <a:bodyPr/>
        <a:lstStyle/>
        <a:p>
          <a:endParaRPr lang="en-US"/>
        </a:p>
      </dgm:t>
    </dgm:pt>
    <dgm:pt modelId="{58CF3B75-57F5-2643-ABF3-1F803C1E6079}">
      <dgm:prSet/>
      <dgm:spPr/>
      <dgm:t>
        <a:bodyPr/>
        <a:lstStyle/>
        <a:p>
          <a:r>
            <a:rPr lang="en-US" dirty="0"/>
            <a:t>Final action in an open meeting</a:t>
          </a:r>
        </a:p>
      </dgm:t>
    </dgm:pt>
    <dgm:pt modelId="{03C91AC4-C52C-654D-9255-EBB4529674B7}" type="parTrans" cxnId="{E713A3C1-64B6-6B4B-9209-370120A0F275}">
      <dgm:prSet/>
      <dgm:spPr/>
      <dgm:t>
        <a:bodyPr/>
        <a:lstStyle/>
        <a:p>
          <a:endParaRPr lang="en-US"/>
        </a:p>
      </dgm:t>
    </dgm:pt>
    <dgm:pt modelId="{8102FED5-158D-7F4B-83D4-99AD425F0DE1}" type="sibTrans" cxnId="{E713A3C1-64B6-6B4B-9209-370120A0F275}">
      <dgm:prSet/>
      <dgm:spPr/>
      <dgm:t>
        <a:bodyPr/>
        <a:lstStyle/>
        <a:p>
          <a:endParaRPr lang="en-US"/>
        </a:p>
      </dgm:t>
    </dgm:pt>
    <dgm:pt modelId="{4D7ECC29-982F-324B-8756-3A9C1225945D}" type="pres">
      <dgm:prSet presAssocID="{212A8052-17E5-DE42-92AE-85DC01CD83FA}" presName="Name0" presStyleCnt="0">
        <dgm:presLayoutVars>
          <dgm:dir/>
          <dgm:resizeHandles val="exact"/>
        </dgm:presLayoutVars>
      </dgm:prSet>
      <dgm:spPr/>
    </dgm:pt>
    <dgm:pt modelId="{C3C44395-B6A1-9749-B7C8-E05E8E97B741}" type="pres">
      <dgm:prSet presAssocID="{58CF3B75-57F5-2643-ABF3-1F803C1E6079}" presName="composite" presStyleCnt="0"/>
      <dgm:spPr/>
    </dgm:pt>
    <dgm:pt modelId="{57292D39-DD6F-0548-963A-F5FA6ABA8C12}" type="pres">
      <dgm:prSet presAssocID="{58CF3B75-57F5-2643-ABF3-1F803C1E6079}" presName="imagSh" presStyleLbl="bgImgPlace1" presStyleIdx="0" presStyleCnt="1"/>
      <dgm:spPr/>
    </dgm:pt>
    <dgm:pt modelId="{B12C80D5-F777-B54C-9624-BF564D7A8D8D}" type="pres">
      <dgm:prSet presAssocID="{58CF3B75-57F5-2643-ABF3-1F803C1E6079}" presName="txNode" presStyleLbl="node1" presStyleIdx="0" presStyleCnt="1" custLinFactNeighborX="-4212" custLinFactNeighborY="4000">
        <dgm:presLayoutVars>
          <dgm:bulletEnabled val="1"/>
        </dgm:presLayoutVars>
      </dgm:prSet>
      <dgm:spPr/>
    </dgm:pt>
  </dgm:ptLst>
  <dgm:cxnLst>
    <dgm:cxn modelId="{F592F949-629F-3446-A63A-F48F1498BA68}" type="presOf" srcId="{58CF3B75-57F5-2643-ABF3-1F803C1E6079}" destId="{B12C80D5-F777-B54C-9624-BF564D7A8D8D}" srcOrd="0" destOrd="0" presId="urn:microsoft.com/office/officeart/2005/8/layout/hProcess10"/>
    <dgm:cxn modelId="{E713A3C1-64B6-6B4B-9209-370120A0F275}" srcId="{212A8052-17E5-DE42-92AE-85DC01CD83FA}" destId="{58CF3B75-57F5-2643-ABF3-1F803C1E6079}" srcOrd="0" destOrd="0" parTransId="{03C91AC4-C52C-654D-9255-EBB4529674B7}" sibTransId="{8102FED5-158D-7F4B-83D4-99AD425F0DE1}"/>
    <dgm:cxn modelId="{A83D68F5-6720-C149-BBF7-276F1B9C3F78}" type="presOf" srcId="{212A8052-17E5-DE42-92AE-85DC01CD83FA}" destId="{4D7ECC29-982F-324B-8756-3A9C1225945D}" srcOrd="0" destOrd="0" presId="urn:microsoft.com/office/officeart/2005/8/layout/hProcess10"/>
    <dgm:cxn modelId="{F1190D50-1440-BA45-994A-15301A2A1E7E}" type="presParOf" srcId="{4D7ECC29-982F-324B-8756-3A9C1225945D}" destId="{C3C44395-B6A1-9749-B7C8-E05E8E97B741}" srcOrd="0" destOrd="0" presId="urn:microsoft.com/office/officeart/2005/8/layout/hProcess10"/>
    <dgm:cxn modelId="{48F92BC9-FBBA-AD4B-915A-D7321C28A889}" type="presParOf" srcId="{C3C44395-B6A1-9749-B7C8-E05E8E97B741}" destId="{57292D39-DD6F-0548-963A-F5FA6ABA8C12}" srcOrd="0" destOrd="0" presId="urn:microsoft.com/office/officeart/2005/8/layout/hProcess10"/>
    <dgm:cxn modelId="{278AA59A-1095-7D49-81DD-567105D4CA80}" type="presParOf" srcId="{C3C44395-B6A1-9749-B7C8-E05E8E97B741}" destId="{B12C80D5-F777-B54C-9624-BF564D7A8D8D}"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D652D7-047D-4FD8-9044-7097FFD63030}" type="doc">
      <dgm:prSet loTypeId="urn:microsoft.com/office/officeart/2005/8/layout/process4" loCatId="process" qsTypeId="urn:microsoft.com/office/officeart/2005/8/quickstyle/simple2" qsCatId="simple" csTypeId="urn:microsoft.com/office/officeart/2005/8/colors/accent1_2" csCatId="accent1" phldr="1"/>
      <dgm:spPr/>
      <dgm:t>
        <a:bodyPr/>
        <a:lstStyle/>
        <a:p>
          <a:endParaRPr lang="en-US"/>
        </a:p>
      </dgm:t>
    </dgm:pt>
    <dgm:pt modelId="{850863E3-0D47-402A-B151-DC4561C6862D}">
      <dgm:prSet custT="1"/>
      <dgm:spPr>
        <a:solidFill>
          <a:schemeClr val="accent4"/>
        </a:solidFill>
      </dgm:spPr>
      <dgm:t>
        <a:bodyPr/>
        <a:lstStyle/>
        <a:p>
          <a:r>
            <a:rPr lang="en-US" sz="2800" dirty="0"/>
            <a:t>You May Notice a Closed Meeting in Advance</a:t>
          </a:r>
        </a:p>
        <a:p>
          <a:r>
            <a:rPr lang="en-US" sz="2500" dirty="0"/>
            <a:t>OR</a:t>
          </a:r>
        </a:p>
      </dgm:t>
    </dgm:pt>
    <dgm:pt modelId="{21AEBCDE-6CCF-4A19-B770-49565800DF7A}" type="parTrans" cxnId="{87415D2C-507A-48B4-8212-51E2E892871F}">
      <dgm:prSet/>
      <dgm:spPr/>
      <dgm:t>
        <a:bodyPr/>
        <a:lstStyle/>
        <a:p>
          <a:endParaRPr lang="en-US"/>
        </a:p>
      </dgm:t>
    </dgm:pt>
    <dgm:pt modelId="{8F072B40-63BB-4960-AF26-89F691F22392}" type="sibTrans" cxnId="{87415D2C-507A-48B4-8212-51E2E892871F}">
      <dgm:prSet/>
      <dgm:spPr/>
      <dgm:t>
        <a:bodyPr/>
        <a:lstStyle/>
        <a:p>
          <a:endParaRPr lang="en-US"/>
        </a:p>
      </dgm:t>
    </dgm:pt>
    <dgm:pt modelId="{0FA88F95-4FA9-4BF5-BA0B-AA12884AFAAA}">
      <dgm:prSet/>
      <dgm:spPr>
        <a:blipFill rotWithShape="0">
          <a:blip xmlns:r="http://schemas.openxmlformats.org/officeDocument/2006/relationships" r:embed="rId1"/>
          <a:tile tx="0" ty="0" sx="100000" sy="100000" flip="none" algn="tl"/>
        </a:blipFill>
      </dgm:spPr>
      <dgm:t>
        <a:bodyPr/>
        <a:lstStyle/>
        <a:p>
          <a:r>
            <a:rPr lang="en-US"/>
            <a:t>Or</a:t>
          </a:r>
        </a:p>
      </dgm:t>
    </dgm:pt>
    <dgm:pt modelId="{2D784F6E-AD1C-40B3-8053-9A965DA2F0E8}" type="parTrans" cxnId="{B95E7CF7-DFC9-4F35-A2C5-D968B615C2FC}">
      <dgm:prSet/>
      <dgm:spPr/>
      <dgm:t>
        <a:bodyPr/>
        <a:lstStyle/>
        <a:p>
          <a:endParaRPr lang="en-US"/>
        </a:p>
      </dgm:t>
    </dgm:pt>
    <dgm:pt modelId="{036B6978-C687-4968-A6D3-3518507C25AE}" type="sibTrans" cxnId="{B95E7CF7-DFC9-4F35-A2C5-D968B615C2FC}">
      <dgm:prSet/>
      <dgm:spPr/>
      <dgm:t>
        <a:bodyPr/>
        <a:lstStyle/>
        <a:p>
          <a:endParaRPr lang="en-US"/>
        </a:p>
      </dgm:t>
    </dgm:pt>
    <dgm:pt modelId="{B70D4DC1-3EE0-4BE4-AAB9-94B6BF5185FC}">
      <dgm:prSet/>
      <dgm:spPr/>
      <dgm:t>
        <a:bodyPr/>
        <a:lstStyle/>
        <a:p>
          <a:r>
            <a:rPr lang="en-US" dirty="0"/>
            <a:t>You may go into a Closed Meeting from an Open Meeting, </a:t>
          </a:r>
        </a:p>
        <a:p>
          <a:r>
            <a:rPr lang="en-US" dirty="0"/>
            <a:t>by, while in the open meeting: </a:t>
          </a:r>
        </a:p>
        <a:p>
          <a:r>
            <a:rPr lang="en-US" dirty="0"/>
            <a:t>taking a vote by name to close the meeting, </a:t>
          </a:r>
        </a:p>
        <a:p>
          <a:r>
            <a:rPr lang="en-US" dirty="0"/>
            <a:t>stating the reason for closing, and </a:t>
          </a:r>
        </a:p>
        <a:p>
          <a:r>
            <a:rPr lang="en-US" dirty="0"/>
            <a:t>the location where the closed meeting will be held</a:t>
          </a:r>
        </a:p>
        <a:p>
          <a:r>
            <a:rPr lang="en-US" b="0" i="0" dirty="0"/>
            <a:t>Utah Code § 52-4-204</a:t>
          </a:r>
          <a:endParaRPr lang="en-US" dirty="0"/>
        </a:p>
      </dgm:t>
    </dgm:pt>
    <dgm:pt modelId="{12B3E74E-6FDE-4916-AAAC-D191663CAEF3}" type="parTrans" cxnId="{B23F7352-2297-48D6-A214-8B1BED8B50FE}">
      <dgm:prSet/>
      <dgm:spPr/>
      <dgm:t>
        <a:bodyPr/>
        <a:lstStyle/>
        <a:p>
          <a:endParaRPr lang="en-US"/>
        </a:p>
      </dgm:t>
    </dgm:pt>
    <dgm:pt modelId="{174A25CA-12C1-4EC2-870F-EEC34BE5FD4A}" type="sibTrans" cxnId="{B23F7352-2297-48D6-A214-8B1BED8B50FE}">
      <dgm:prSet/>
      <dgm:spPr/>
      <dgm:t>
        <a:bodyPr/>
        <a:lstStyle/>
        <a:p>
          <a:endParaRPr lang="en-US"/>
        </a:p>
      </dgm:t>
    </dgm:pt>
    <dgm:pt modelId="{B9E56464-DC65-DB40-9104-72E1E74E5F8D}" type="pres">
      <dgm:prSet presAssocID="{5FD652D7-047D-4FD8-9044-7097FFD63030}" presName="Name0" presStyleCnt="0">
        <dgm:presLayoutVars>
          <dgm:dir/>
          <dgm:animLvl val="lvl"/>
          <dgm:resizeHandles val="exact"/>
        </dgm:presLayoutVars>
      </dgm:prSet>
      <dgm:spPr/>
    </dgm:pt>
    <dgm:pt modelId="{77ECB21F-CCE2-7946-BD17-22FF8F783BBD}" type="pres">
      <dgm:prSet presAssocID="{0FA88F95-4FA9-4BF5-BA0B-AA12884AFAAA}" presName="boxAndChildren" presStyleCnt="0"/>
      <dgm:spPr/>
    </dgm:pt>
    <dgm:pt modelId="{AD9ECD02-09AA-9F4B-B1BB-3C86C3CBA147}" type="pres">
      <dgm:prSet presAssocID="{0FA88F95-4FA9-4BF5-BA0B-AA12884AFAAA}" presName="parentTextBox" presStyleLbl="node1" presStyleIdx="0" presStyleCnt="2"/>
      <dgm:spPr/>
    </dgm:pt>
    <dgm:pt modelId="{B27F343B-CC43-4F43-8F79-40EBF051F592}" type="pres">
      <dgm:prSet presAssocID="{0FA88F95-4FA9-4BF5-BA0B-AA12884AFAAA}" presName="entireBox" presStyleLbl="node1" presStyleIdx="0" presStyleCnt="2" custLinFactNeighborX="-83" custLinFactNeighborY="-62391"/>
      <dgm:spPr/>
    </dgm:pt>
    <dgm:pt modelId="{518C988E-FD9A-5949-B97F-2D77E8C9918C}" type="pres">
      <dgm:prSet presAssocID="{0FA88F95-4FA9-4BF5-BA0B-AA12884AFAAA}" presName="descendantBox" presStyleCnt="0"/>
      <dgm:spPr/>
    </dgm:pt>
    <dgm:pt modelId="{39839D0B-2DEE-BE47-9C3E-156F562445E2}" type="pres">
      <dgm:prSet presAssocID="{B70D4DC1-3EE0-4BE4-AAB9-94B6BF5185FC}" presName="childTextBox" presStyleLbl="fgAccFollowNode1" presStyleIdx="0" presStyleCnt="1" custScaleY="277960" custLinFactNeighborX="-6093" custLinFactNeighborY="-37737">
        <dgm:presLayoutVars>
          <dgm:bulletEnabled val="1"/>
        </dgm:presLayoutVars>
      </dgm:prSet>
      <dgm:spPr/>
    </dgm:pt>
    <dgm:pt modelId="{532B6256-CDBF-094B-810D-C51318A16CD3}" type="pres">
      <dgm:prSet presAssocID="{8F072B40-63BB-4960-AF26-89F691F22392}" presName="sp" presStyleCnt="0"/>
      <dgm:spPr/>
    </dgm:pt>
    <dgm:pt modelId="{BFB76E92-0789-C241-B064-C332FC5A503D}" type="pres">
      <dgm:prSet presAssocID="{850863E3-0D47-402A-B151-DC4561C6862D}" presName="arrowAndChildren" presStyleCnt="0"/>
      <dgm:spPr/>
    </dgm:pt>
    <dgm:pt modelId="{8EAEE13F-2856-1545-910B-5A03FB432924}" type="pres">
      <dgm:prSet presAssocID="{850863E3-0D47-402A-B151-DC4561C6862D}" presName="parentTextArrow" presStyleLbl="node1" presStyleIdx="1" presStyleCnt="2" custScaleY="68007" custLinFactNeighborY="-30"/>
      <dgm:spPr/>
    </dgm:pt>
  </dgm:ptLst>
  <dgm:cxnLst>
    <dgm:cxn modelId="{87415D2C-507A-48B4-8212-51E2E892871F}" srcId="{5FD652D7-047D-4FD8-9044-7097FFD63030}" destId="{850863E3-0D47-402A-B151-DC4561C6862D}" srcOrd="0" destOrd="0" parTransId="{21AEBCDE-6CCF-4A19-B770-49565800DF7A}" sibTransId="{8F072B40-63BB-4960-AF26-89F691F22392}"/>
    <dgm:cxn modelId="{554F1B40-5221-BD41-A900-ED70DBF212D9}" type="presOf" srcId="{5FD652D7-047D-4FD8-9044-7097FFD63030}" destId="{B9E56464-DC65-DB40-9104-72E1E74E5F8D}" srcOrd="0" destOrd="0" presId="urn:microsoft.com/office/officeart/2005/8/layout/process4"/>
    <dgm:cxn modelId="{79C41C6C-BD86-7B45-BD44-FD2FBBBDA577}" type="presOf" srcId="{0FA88F95-4FA9-4BF5-BA0B-AA12884AFAAA}" destId="{AD9ECD02-09AA-9F4B-B1BB-3C86C3CBA147}" srcOrd="0" destOrd="0" presId="urn:microsoft.com/office/officeart/2005/8/layout/process4"/>
    <dgm:cxn modelId="{B23F7352-2297-48D6-A214-8B1BED8B50FE}" srcId="{0FA88F95-4FA9-4BF5-BA0B-AA12884AFAAA}" destId="{B70D4DC1-3EE0-4BE4-AAB9-94B6BF5185FC}" srcOrd="0" destOrd="0" parTransId="{12B3E74E-6FDE-4916-AAAC-D191663CAEF3}" sibTransId="{174A25CA-12C1-4EC2-870F-EEC34BE5FD4A}"/>
    <dgm:cxn modelId="{91DF5984-7BC3-6843-A589-8369FE1EAC82}" type="presOf" srcId="{0FA88F95-4FA9-4BF5-BA0B-AA12884AFAAA}" destId="{B27F343B-CC43-4F43-8F79-40EBF051F592}" srcOrd="1" destOrd="0" presId="urn:microsoft.com/office/officeart/2005/8/layout/process4"/>
    <dgm:cxn modelId="{880777C6-CB55-5C45-8C66-07F5F3BA879F}" type="presOf" srcId="{850863E3-0D47-402A-B151-DC4561C6862D}" destId="{8EAEE13F-2856-1545-910B-5A03FB432924}" srcOrd="0" destOrd="0" presId="urn:microsoft.com/office/officeart/2005/8/layout/process4"/>
    <dgm:cxn modelId="{B95E7CF7-DFC9-4F35-A2C5-D968B615C2FC}" srcId="{5FD652D7-047D-4FD8-9044-7097FFD63030}" destId="{0FA88F95-4FA9-4BF5-BA0B-AA12884AFAAA}" srcOrd="1" destOrd="0" parTransId="{2D784F6E-AD1C-40B3-8053-9A965DA2F0E8}" sibTransId="{036B6978-C687-4968-A6D3-3518507C25AE}"/>
    <dgm:cxn modelId="{FC4D3DFA-5D2F-FF4A-8EE7-34D692AB2EBC}" type="presOf" srcId="{B70D4DC1-3EE0-4BE4-AAB9-94B6BF5185FC}" destId="{39839D0B-2DEE-BE47-9C3E-156F562445E2}" srcOrd="0" destOrd="0" presId="urn:microsoft.com/office/officeart/2005/8/layout/process4"/>
    <dgm:cxn modelId="{8AF715AC-A949-9344-9E0F-F9C7E3749A6E}" type="presParOf" srcId="{B9E56464-DC65-DB40-9104-72E1E74E5F8D}" destId="{77ECB21F-CCE2-7946-BD17-22FF8F783BBD}" srcOrd="0" destOrd="0" presId="urn:microsoft.com/office/officeart/2005/8/layout/process4"/>
    <dgm:cxn modelId="{8C98B758-36DB-CC47-A9F7-7C548DE16194}" type="presParOf" srcId="{77ECB21F-CCE2-7946-BD17-22FF8F783BBD}" destId="{AD9ECD02-09AA-9F4B-B1BB-3C86C3CBA147}" srcOrd="0" destOrd="0" presId="urn:microsoft.com/office/officeart/2005/8/layout/process4"/>
    <dgm:cxn modelId="{96BB4D7E-FE12-7F48-8228-DF6A901CDD0F}" type="presParOf" srcId="{77ECB21F-CCE2-7946-BD17-22FF8F783BBD}" destId="{B27F343B-CC43-4F43-8F79-40EBF051F592}" srcOrd="1" destOrd="0" presId="urn:microsoft.com/office/officeart/2005/8/layout/process4"/>
    <dgm:cxn modelId="{0588E9E9-D14F-DA4D-9A23-E320B6ED27E7}" type="presParOf" srcId="{77ECB21F-CCE2-7946-BD17-22FF8F783BBD}" destId="{518C988E-FD9A-5949-B97F-2D77E8C9918C}" srcOrd="2" destOrd="0" presId="urn:microsoft.com/office/officeart/2005/8/layout/process4"/>
    <dgm:cxn modelId="{E1BF5845-8EB4-5B4D-9D9E-EF55B72ABC65}" type="presParOf" srcId="{518C988E-FD9A-5949-B97F-2D77E8C9918C}" destId="{39839D0B-2DEE-BE47-9C3E-156F562445E2}" srcOrd="0" destOrd="0" presId="urn:microsoft.com/office/officeart/2005/8/layout/process4"/>
    <dgm:cxn modelId="{C66AEB0C-0505-9348-A68A-57534C2D13A5}" type="presParOf" srcId="{B9E56464-DC65-DB40-9104-72E1E74E5F8D}" destId="{532B6256-CDBF-094B-810D-C51318A16CD3}" srcOrd="1" destOrd="0" presId="urn:microsoft.com/office/officeart/2005/8/layout/process4"/>
    <dgm:cxn modelId="{925F9724-67B2-B44D-A7FC-85B269B1AD79}" type="presParOf" srcId="{B9E56464-DC65-DB40-9104-72E1E74E5F8D}" destId="{BFB76E92-0789-C241-B064-C332FC5A503D}" srcOrd="2" destOrd="0" presId="urn:microsoft.com/office/officeart/2005/8/layout/process4"/>
    <dgm:cxn modelId="{03E4C1AC-2BE9-AF41-A543-0C9A169BA643}" type="presParOf" srcId="{BFB76E92-0789-C241-B064-C332FC5A503D}" destId="{8EAEE13F-2856-1545-910B-5A03FB43292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0A0AE8-0128-49DE-9F2C-B0AA93A4AA8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028FD18-DE5C-4CB3-A338-ED7BFF4AC8F5}">
      <dgm:prSet/>
      <dgm:spPr/>
      <dgm:t>
        <a:bodyPr/>
        <a:lstStyle/>
        <a:p>
          <a:r>
            <a:rPr lang="en-US" dirty="0">
              <a:solidFill>
                <a:schemeClr val="bg1"/>
              </a:solidFill>
            </a:rPr>
            <a:t>1.  A quorum must be present.  </a:t>
          </a:r>
        </a:p>
      </dgm:t>
    </dgm:pt>
    <dgm:pt modelId="{25D21983-518E-43EA-AB8A-9F9243E0883E}" type="parTrans" cxnId="{C63FC23C-BEA5-4154-B6DE-02ACAFF5BA14}">
      <dgm:prSet/>
      <dgm:spPr/>
      <dgm:t>
        <a:bodyPr/>
        <a:lstStyle/>
        <a:p>
          <a:endParaRPr lang="en-US"/>
        </a:p>
      </dgm:t>
    </dgm:pt>
    <dgm:pt modelId="{D57DDCA5-EF89-44A9-9C07-7EDCE16BBBA9}" type="sibTrans" cxnId="{C63FC23C-BEA5-4154-B6DE-02ACAFF5BA14}">
      <dgm:prSet/>
      <dgm:spPr/>
      <dgm:t>
        <a:bodyPr/>
        <a:lstStyle/>
        <a:p>
          <a:endParaRPr lang="en-US"/>
        </a:p>
      </dgm:t>
    </dgm:pt>
    <dgm:pt modelId="{8687E1B6-3D68-47B2-BE7E-EED02C77B244}">
      <dgm:prSet/>
      <dgm:spPr/>
      <dgm:t>
        <a:bodyPr/>
        <a:lstStyle/>
        <a:p>
          <a:r>
            <a:rPr lang="en-US" dirty="0">
              <a:solidFill>
                <a:schemeClr val="bg1"/>
              </a:solidFill>
            </a:rPr>
            <a:t>2.  A motion to close the meeting must be made, naming the specific statutory reason for closure.</a:t>
          </a:r>
        </a:p>
      </dgm:t>
    </dgm:pt>
    <dgm:pt modelId="{BE6C1705-1F98-4CA7-B740-D8B92972D7CA}" type="parTrans" cxnId="{C7B7566D-3A47-4462-A376-444836524132}">
      <dgm:prSet/>
      <dgm:spPr/>
      <dgm:t>
        <a:bodyPr/>
        <a:lstStyle/>
        <a:p>
          <a:endParaRPr lang="en-US"/>
        </a:p>
      </dgm:t>
    </dgm:pt>
    <dgm:pt modelId="{A2618FEE-C88F-41BA-8060-CF3693B02477}" type="sibTrans" cxnId="{C7B7566D-3A47-4462-A376-444836524132}">
      <dgm:prSet/>
      <dgm:spPr/>
      <dgm:t>
        <a:bodyPr/>
        <a:lstStyle/>
        <a:p>
          <a:endParaRPr lang="en-US"/>
        </a:p>
      </dgm:t>
    </dgm:pt>
    <dgm:pt modelId="{D731A707-1F4B-42A2-A785-358BDC1920A9}">
      <dgm:prSet/>
      <dgm:spPr/>
      <dgm:t>
        <a:bodyPr/>
        <a:lstStyle/>
        <a:p>
          <a:r>
            <a:rPr lang="en-US" dirty="0">
              <a:solidFill>
                <a:schemeClr val="bg1"/>
              </a:solidFill>
            </a:rPr>
            <a:t>3.  A roll call vote must be taken. </a:t>
          </a:r>
        </a:p>
      </dgm:t>
    </dgm:pt>
    <dgm:pt modelId="{2F0D14E0-D474-47C8-B8D3-0FE5EE3168CF}" type="parTrans" cxnId="{923B4E9F-7A29-48A2-AA3D-82401C512E59}">
      <dgm:prSet/>
      <dgm:spPr/>
      <dgm:t>
        <a:bodyPr/>
        <a:lstStyle/>
        <a:p>
          <a:endParaRPr lang="en-US"/>
        </a:p>
      </dgm:t>
    </dgm:pt>
    <dgm:pt modelId="{6AF42AB8-9CFC-42AE-BFB2-A4312CA1212F}" type="sibTrans" cxnId="{923B4E9F-7A29-48A2-AA3D-82401C512E59}">
      <dgm:prSet/>
      <dgm:spPr/>
      <dgm:t>
        <a:bodyPr/>
        <a:lstStyle/>
        <a:p>
          <a:endParaRPr lang="en-US"/>
        </a:p>
      </dgm:t>
    </dgm:pt>
    <dgm:pt modelId="{05F5A219-89DE-40C9-9940-6DB4DEDBE6B4}">
      <dgm:prSet/>
      <dgm:spPr/>
      <dgm:t>
        <a:bodyPr/>
        <a:lstStyle/>
        <a:p>
          <a:r>
            <a:rPr lang="en-US" dirty="0">
              <a:solidFill>
                <a:schemeClr val="bg1"/>
              </a:solidFill>
            </a:rPr>
            <a:t>4.  Two-thirds of the body must approve the closed meeting.</a:t>
          </a:r>
        </a:p>
      </dgm:t>
    </dgm:pt>
    <dgm:pt modelId="{31DB0B72-60ED-4617-A675-B6BD402F8D22}" type="parTrans" cxnId="{DFD75F30-B297-4CBB-A85B-7DA0578E364C}">
      <dgm:prSet/>
      <dgm:spPr/>
      <dgm:t>
        <a:bodyPr/>
        <a:lstStyle/>
        <a:p>
          <a:endParaRPr lang="en-US"/>
        </a:p>
      </dgm:t>
    </dgm:pt>
    <dgm:pt modelId="{8869B92B-B6A5-4E3C-8CD2-3660A4D72304}" type="sibTrans" cxnId="{DFD75F30-B297-4CBB-A85B-7DA0578E364C}">
      <dgm:prSet/>
      <dgm:spPr/>
      <dgm:t>
        <a:bodyPr/>
        <a:lstStyle/>
        <a:p>
          <a:endParaRPr lang="en-US"/>
        </a:p>
      </dgm:t>
    </dgm:pt>
    <dgm:pt modelId="{973CB8EB-A114-46C3-84EA-2F393A0E4B10}">
      <dgm:prSet/>
      <dgm:spPr/>
      <dgm:t>
        <a:bodyPr/>
        <a:lstStyle/>
        <a:p>
          <a:r>
            <a:rPr lang="en-US" dirty="0">
              <a:solidFill>
                <a:schemeClr val="bg1"/>
              </a:solidFill>
            </a:rPr>
            <a:t>5.  Observe appropriate Recordkeeping, recording, and affidavits.</a:t>
          </a:r>
        </a:p>
      </dgm:t>
    </dgm:pt>
    <dgm:pt modelId="{9D59520F-D6F2-4DA4-913A-E521D7979C86}" type="parTrans" cxnId="{675C8698-7E58-44FC-9244-3A52FECF498A}">
      <dgm:prSet/>
      <dgm:spPr/>
      <dgm:t>
        <a:bodyPr/>
        <a:lstStyle/>
        <a:p>
          <a:endParaRPr lang="en-US"/>
        </a:p>
      </dgm:t>
    </dgm:pt>
    <dgm:pt modelId="{41242E5F-A25A-4734-B401-F2DCADF932D8}" type="sibTrans" cxnId="{675C8698-7E58-44FC-9244-3A52FECF498A}">
      <dgm:prSet/>
      <dgm:spPr/>
      <dgm:t>
        <a:bodyPr/>
        <a:lstStyle/>
        <a:p>
          <a:endParaRPr lang="en-US"/>
        </a:p>
      </dgm:t>
    </dgm:pt>
    <dgm:pt modelId="{CEAF769E-60EE-45CB-AC6A-FD470DD1EFC1}">
      <dgm:prSet/>
      <dgm:spPr/>
      <dgm:t>
        <a:bodyPr/>
        <a:lstStyle/>
        <a:p>
          <a:r>
            <a:rPr lang="en-US" dirty="0">
              <a:solidFill>
                <a:schemeClr val="bg1"/>
              </a:solidFill>
            </a:rPr>
            <a:t>6.  A motion to adjourn or return to the Open Meeting must be made, with roll call vote.</a:t>
          </a:r>
        </a:p>
      </dgm:t>
    </dgm:pt>
    <dgm:pt modelId="{70304C76-2D94-48DC-A7DA-39E50648B592}" type="parTrans" cxnId="{09DA6F0E-8E34-47CB-9CA5-6B9EE43E4C95}">
      <dgm:prSet/>
      <dgm:spPr/>
      <dgm:t>
        <a:bodyPr/>
        <a:lstStyle/>
        <a:p>
          <a:endParaRPr lang="en-US"/>
        </a:p>
      </dgm:t>
    </dgm:pt>
    <dgm:pt modelId="{D2D21227-1BFB-41CA-B673-EFD2969C211C}" type="sibTrans" cxnId="{09DA6F0E-8E34-47CB-9CA5-6B9EE43E4C95}">
      <dgm:prSet/>
      <dgm:spPr/>
      <dgm:t>
        <a:bodyPr/>
        <a:lstStyle/>
        <a:p>
          <a:endParaRPr lang="en-US"/>
        </a:p>
      </dgm:t>
    </dgm:pt>
    <dgm:pt modelId="{68027E60-4371-4D43-8FBA-56A1713E3E5D}" type="pres">
      <dgm:prSet presAssocID="{A10A0AE8-0128-49DE-9F2C-B0AA93A4AA89}" presName="root" presStyleCnt="0">
        <dgm:presLayoutVars>
          <dgm:dir/>
          <dgm:resizeHandles val="exact"/>
        </dgm:presLayoutVars>
      </dgm:prSet>
      <dgm:spPr/>
    </dgm:pt>
    <dgm:pt modelId="{67A26856-ADEE-4DB4-B015-B12DF23E4791}" type="pres">
      <dgm:prSet presAssocID="{7028FD18-DE5C-4CB3-A338-ED7BFF4AC8F5}" presName="compNode" presStyleCnt="0"/>
      <dgm:spPr/>
    </dgm:pt>
    <dgm:pt modelId="{78E96B66-9A63-4ED6-87A6-1B504D7E5652}" type="pres">
      <dgm:prSet presAssocID="{7028FD18-DE5C-4CB3-A338-ED7BFF4AC8F5}" presName="bgRect" presStyleLbl="bgShp" presStyleIdx="0" presStyleCnt="6"/>
      <dgm:spPr/>
    </dgm:pt>
    <dgm:pt modelId="{405F1CAA-3BCF-4A3C-A529-89B00388BEAF}" type="pres">
      <dgm:prSet presAssocID="{7028FD18-DE5C-4CB3-A338-ED7BFF4AC8F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of People"/>
        </a:ext>
      </dgm:extLst>
    </dgm:pt>
    <dgm:pt modelId="{62FA93EB-DEE1-4713-B81D-3918C7BAFB05}" type="pres">
      <dgm:prSet presAssocID="{7028FD18-DE5C-4CB3-A338-ED7BFF4AC8F5}" presName="spaceRect" presStyleCnt="0"/>
      <dgm:spPr/>
    </dgm:pt>
    <dgm:pt modelId="{EB50D092-8E80-47D6-B02D-5A6A607FA932}" type="pres">
      <dgm:prSet presAssocID="{7028FD18-DE5C-4CB3-A338-ED7BFF4AC8F5}" presName="parTx" presStyleLbl="revTx" presStyleIdx="0" presStyleCnt="6">
        <dgm:presLayoutVars>
          <dgm:chMax val="0"/>
          <dgm:chPref val="0"/>
        </dgm:presLayoutVars>
      </dgm:prSet>
      <dgm:spPr/>
    </dgm:pt>
    <dgm:pt modelId="{BD038947-6ACF-4538-A9D4-8ABC881F0DF8}" type="pres">
      <dgm:prSet presAssocID="{D57DDCA5-EF89-44A9-9C07-7EDCE16BBBA9}" presName="sibTrans" presStyleCnt="0"/>
      <dgm:spPr/>
    </dgm:pt>
    <dgm:pt modelId="{D346A015-9417-4C33-A948-BEEE0870A043}" type="pres">
      <dgm:prSet presAssocID="{8687E1B6-3D68-47B2-BE7E-EED02C77B244}" presName="compNode" presStyleCnt="0"/>
      <dgm:spPr/>
    </dgm:pt>
    <dgm:pt modelId="{4BA0AB6A-AFAC-4CA9-A93D-B5F70F0532DD}" type="pres">
      <dgm:prSet presAssocID="{8687E1B6-3D68-47B2-BE7E-EED02C77B244}" presName="bgRect" presStyleLbl="bgShp" presStyleIdx="1" presStyleCnt="6"/>
      <dgm:spPr/>
    </dgm:pt>
    <dgm:pt modelId="{0C9852A9-A44B-4FBD-89E7-C8788A401962}" type="pres">
      <dgm:prSet presAssocID="{8687E1B6-3D68-47B2-BE7E-EED02C77B24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dge"/>
        </a:ext>
      </dgm:extLst>
    </dgm:pt>
    <dgm:pt modelId="{8746E6E7-27C2-40ED-9689-9B2D7550EEFB}" type="pres">
      <dgm:prSet presAssocID="{8687E1B6-3D68-47B2-BE7E-EED02C77B244}" presName="spaceRect" presStyleCnt="0"/>
      <dgm:spPr/>
    </dgm:pt>
    <dgm:pt modelId="{443FF109-6185-43CB-AEAB-D263CB7341BF}" type="pres">
      <dgm:prSet presAssocID="{8687E1B6-3D68-47B2-BE7E-EED02C77B244}" presName="parTx" presStyleLbl="revTx" presStyleIdx="1" presStyleCnt="6">
        <dgm:presLayoutVars>
          <dgm:chMax val="0"/>
          <dgm:chPref val="0"/>
        </dgm:presLayoutVars>
      </dgm:prSet>
      <dgm:spPr/>
    </dgm:pt>
    <dgm:pt modelId="{D716D3DA-946F-4115-A505-F42E4329F3AE}" type="pres">
      <dgm:prSet presAssocID="{A2618FEE-C88F-41BA-8060-CF3693B02477}" presName="sibTrans" presStyleCnt="0"/>
      <dgm:spPr/>
    </dgm:pt>
    <dgm:pt modelId="{040EC7A1-353F-4B41-8405-8AB99D706096}" type="pres">
      <dgm:prSet presAssocID="{D731A707-1F4B-42A2-A785-358BDC1920A9}" presName="compNode" presStyleCnt="0"/>
      <dgm:spPr/>
    </dgm:pt>
    <dgm:pt modelId="{01B291B8-3FFC-408C-A06A-08318B0FD784}" type="pres">
      <dgm:prSet presAssocID="{D731A707-1F4B-42A2-A785-358BDC1920A9}" presName="bgRect" presStyleLbl="bgShp" presStyleIdx="2" presStyleCnt="6"/>
      <dgm:spPr/>
    </dgm:pt>
    <dgm:pt modelId="{AFD9DDF0-A1B1-4261-AE54-3DE00DCB87D6}" type="pres">
      <dgm:prSet presAssocID="{D731A707-1F4B-42A2-A785-358BDC1920A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BAD8CD51-12F0-49CC-BE32-1FE35E92E202}" type="pres">
      <dgm:prSet presAssocID="{D731A707-1F4B-42A2-A785-358BDC1920A9}" presName="spaceRect" presStyleCnt="0"/>
      <dgm:spPr/>
    </dgm:pt>
    <dgm:pt modelId="{791D30A7-5956-4A9F-9CFF-1A0F5F053C83}" type="pres">
      <dgm:prSet presAssocID="{D731A707-1F4B-42A2-A785-358BDC1920A9}" presName="parTx" presStyleLbl="revTx" presStyleIdx="2" presStyleCnt="6">
        <dgm:presLayoutVars>
          <dgm:chMax val="0"/>
          <dgm:chPref val="0"/>
        </dgm:presLayoutVars>
      </dgm:prSet>
      <dgm:spPr/>
    </dgm:pt>
    <dgm:pt modelId="{9AB617F5-597A-4FCF-838D-A5F540C320C1}" type="pres">
      <dgm:prSet presAssocID="{6AF42AB8-9CFC-42AE-BFB2-A4312CA1212F}" presName="sibTrans" presStyleCnt="0"/>
      <dgm:spPr/>
    </dgm:pt>
    <dgm:pt modelId="{1DAC946F-DC45-4D86-9FA2-843AC6C95981}" type="pres">
      <dgm:prSet presAssocID="{05F5A219-89DE-40C9-9940-6DB4DEDBE6B4}" presName="compNode" presStyleCnt="0"/>
      <dgm:spPr/>
    </dgm:pt>
    <dgm:pt modelId="{6AB5BBD9-F66B-4F29-A4E4-303F251205BE}" type="pres">
      <dgm:prSet presAssocID="{05F5A219-89DE-40C9-9940-6DB4DEDBE6B4}" presName="bgRect" presStyleLbl="bgShp" presStyleIdx="3" presStyleCnt="6"/>
      <dgm:spPr/>
    </dgm:pt>
    <dgm:pt modelId="{946A5360-66F9-4FD8-9EA2-30070B19645E}" type="pres">
      <dgm:prSet presAssocID="{05F5A219-89DE-40C9-9940-6DB4DEDBE6B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Kidney"/>
        </a:ext>
      </dgm:extLst>
    </dgm:pt>
    <dgm:pt modelId="{35AF1D9E-F1B2-46D7-A23A-6D658ABA5123}" type="pres">
      <dgm:prSet presAssocID="{05F5A219-89DE-40C9-9940-6DB4DEDBE6B4}" presName="spaceRect" presStyleCnt="0"/>
      <dgm:spPr/>
    </dgm:pt>
    <dgm:pt modelId="{E737841B-8295-4CD7-8E58-F5E9C3587D71}" type="pres">
      <dgm:prSet presAssocID="{05F5A219-89DE-40C9-9940-6DB4DEDBE6B4}" presName="parTx" presStyleLbl="revTx" presStyleIdx="3" presStyleCnt="6">
        <dgm:presLayoutVars>
          <dgm:chMax val="0"/>
          <dgm:chPref val="0"/>
        </dgm:presLayoutVars>
      </dgm:prSet>
      <dgm:spPr/>
    </dgm:pt>
    <dgm:pt modelId="{04AFC268-362C-4958-99B7-FA9E69E4572C}" type="pres">
      <dgm:prSet presAssocID="{8869B92B-B6A5-4E3C-8CD2-3660A4D72304}" presName="sibTrans" presStyleCnt="0"/>
      <dgm:spPr/>
    </dgm:pt>
    <dgm:pt modelId="{4C5F7552-2FE8-444C-9499-E03A4A26A4FC}" type="pres">
      <dgm:prSet presAssocID="{973CB8EB-A114-46C3-84EA-2F393A0E4B10}" presName="compNode" presStyleCnt="0"/>
      <dgm:spPr/>
    </dgm:pt>
    <dgm:pt modelId="{54027ED1-DDA9-4DBD-AE8D-C0DAD4C112F1}" type="pres">
      <dgm:prSet presAssocID="{973CB8EB-A114-46C3-84EA-2F393A0E4B10}" presName="bgRect" presStyleLbl="bgShp" presStyleIdx="4" presStyleCnt="6"/>
      <dgm:spPr/>
    </dgm:pt>
    <dgm:pt modelId="{DEAA2772-027D-4751-8C50-E1167A6B0ABE}" type="pres">
      <dgm:prSet presAssocID="{973CB8EB-A114-46C3-84EA-2F393A0E4B1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8A514CD4-70B0-49DC-B1B0-5534A9D0214A}" type="pres">
      <dgm:prSet presAssocID="{973CB8EB-A114-46C3-84EA-2F393A0E4B10}" presName="spaceRect" presStyleCnt="0"/>
      <dgm:spPr/>
    </dgm:pt>
    <dgm:pt modelId="{DD5EE131-F7F8-445A-9A75-E66D68C8486E}" type="pres">
      <dgm:prSet presAssocID="{973CB8EB-A114-46C3-84EA-2F393A0E4B10}" presName="parTx" presStyleLbl="revTx" presStyleIdx="4" presStyleCnt="6">
        <dgm:presLayoutVars>
          <dgm:chMax val="0"/>
          <dgm:chPref val="0"/>
        </dgm:presLayoutVars>
      </dgm:prSet>
      <dgm:spPr/>
    </dgm:pt>
    <dgm:pt modelId="{5BF7ADF3-8C74-4E80-A186-59A2A9331B98}" type="pres">
      <dgm:prSet presAssocID="{41242E5F-A25A-4734-B401-F2DCADF932D8}" presName="sibTrans" presStyleCnt="0"/>
      <dgm:spPr/>
    </dgm:pt>
    <dgm:pt modelId="{F9AA9A78-939F-4A3E-856C-FFF05FB4FD83}" type="pres">
      <dgm:prSet presAssocID="{CEAF769E-60EE-45CB-AC6A-FD470DD1EFC1}" presName="compNode" presStyleCnt="0"/>
      <dgm:spPr/>
    </dgm:pt>
    <dgm:pt modelId="{AB780C4D-DB01-49BA-85D4-F8515FAF6662}" type="pres">
      <dgm:prSet presAssocID="{CEAF769E-60EE-45CB-AC6A-FD470DD1EFC1}" presName="bgRect" presStyleLbl="bgShp" presStyleIdx="5" presStyleCnt="6"/>
      <dgm:spPr/>
    </dgm:pt>
    <dgm:pt modelId="{94A8B2D5-F92D-42A6-90C7-D04D1976C9C8}" type="pres">
      <dgm:prSet presAssocID="{CEAF769E-60EE-45CB-AC6A-FD470DD1EFC1}"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lapping Hands"/>
        </a:ext>
      </dgm:extLst>
    </dgm:pt>
    <dgm:pt modelId="{14040B86-00E5-4F93-A72E-79AE252C900D}" type="pres">
      <dgm:prSet presAssocID="{CEAF769E-60EE-45CB-AC6A-FD470DD1EFC1}" presName="spaceRect" presStyleCnt="0"/>
      <dgm:spPr/>
    </dgm:pt>
    <dgm:pt modelId="{7E5A22CC-D949-4D82-B5FC-CE7EBDE540C2}" type="pres">
      <dgm:prSet presAssocID="{CEAF769E-60EE-45CB-AC6A-FD470DD1EFC1}" presName="parTx" presStyleLbl="revTx" presStyleIdx="5" presStyleCnt="6">
        <dgm:presLayoutVars>
          <dgm:chMax val="0"/>
          <dgm:chPref val="0"/>
        </dgm:presLayoutVars>
      </dgm:prSet>
      <dgm:spPr/>
    </dgm:pt>
  </dgm:ptLst>
  <dgm:cxnLst>
    <dgm:cxn modelId="{09DA6F0E-8E34-47CB-9CA5-6B9EE43E4C95}" srcId="{A10A0AE8-0128-49DE-9F2C-B0AA93A4AA89}" destId="{CEAF769E-60EE-45CB-AC6A-FD470DD1EFC1}" srcOrd="5" destOrd="0" parTransId="{70304C76-2D94-48DC-A7DA-39E50648B592}" sibTransId="{D2D21227-1BFB-41CA-B673-EFD2969C211C}"/>
    <dgm:cxn modelId="{DFD75F30-B297-4CBB-A85B-7DA0578E364C}" srcId="{A10A0AE8-0128-49DE-9F2C-B0AA93A4AA89}" destId="{05F5A219-89DE-40C9-9940-6DB4DEDBE6B4}" srcOrd="3" destOrd="0" parTransId="{31DB0B72-60ED-4617-A675-B6BD402F8D22}" sibTransId="{8869B92B-B6A5-4E3C-8CD2-3660A4D72304}"/>
    <dgm:cxn modelId="{C63FC23C-BEA5-4154-B6DE-02ACAFF5BA14}" srcId="{A10A0AE8-0128-49DE-9F2C-B0AA93A4AA89}" destId="{7028FD18-DE5C-4CB3-A338-ED7BFF4AC8F5}" srcOrd="0" destOrd="0" parTransId="{25D21983-518E-43EA-AB8A-9F9243E0883E}" sibTransId="{D57DDCA5-EF89-44A9-9C07-7EDCE16BBBA9}"/>
    <dgm:cxn modelId="{C7B7566D-3A47-4462-A376-444836524132}" srcId="{A10A0AE8-0128-49DE-9F2C-B0AA93A4AA89}" destId="{8687E1B6-3D68-47B2-BE7E-EED02C77B244}" srcOrd="1" destOrd="0" parTransId="{BE6C1705-1F98-4CA7-B740-D8B92972D7CA}" sibTransId="{A2618FEE-C88F-41BA-8060-CF3693B02477}"/>
    <dgm:cxn modelId="{E23ABA72-8D87-4108-8E0B-77B538249C0D}" type="presOf" srcId="{8687E1B6-3D68-47B2-BE7E-EED02C77B244}" destId="{443FF109-6185-43CB-AEAB-D263CB7341BF}" srcOrd="0" destOrd="0" presId="urn:microsoft.com/office/officeart/2018/2/layout/IconVerticalSolidList"/>
    <dgm:cxn modelId="{675C8698-7E58-44FC-9244-3A52FECF498A}" srcId="{A10A0AE8-0128-49DE-9F2C-B0AA93A4AA89}" destId="{973CB8EB-A114-46C3-84EA-2F393A0E4B10}" srcOrd="4" destOrd="0" parTransId="{9D59520F-D6F2-4DA4-913A-E521D7979C86}" sibTransId="{41242E5F-A25A-4734-B401-F2DCADF932D8}"/>
    <dgm:cxn modelId="{91559C9E-5EBB-4296-A555-CC36419C8C29}" type="presOf" srcId="{973CB8EB-A114-46C3-84EA-2F393A0E4B10}" destId="{DD5EE131-F7F8-445A-9A75-E66D68C8486E}" srcOrd="0" destOrd="0" presId="urn:microsoft.com/office/officeart/2018/2/layout/IconVerticalSolidList"/>
    <dgm:cxn modelId="{923B4E9F-7A29-48A2-AA3D-82401C512E59}" srcId="{A10A0AE8-0128-49DE-9F2C-B0AA93A4AA89}" destId="{D731A707-1F4B-42A2-A785-358BDC1920A9}" srcOrd="2" destOrd="0" parTransId="{2F0D14E0-D474-47C8-B8D3-0FE5EE3168CF}" sibTransId="{6AF42AB8-9CFC-42AE-BFB2-A4312CA1212F}"/>
    <dgm:cxn modelId="{5E70C7AC-C5F9-45CD-B3BB-77AD8EDC8384}" type="presOf" srcId="{D731A707-1F4B-42A2-A785-358BDC1920A9}" destId="{791D30A7-5956-4A9F-9CFF-1A0F5F053C83}" srcOrd="0" destOrd="0" presId="urn:microsoft.com/office/officeart/2018/2/layout/IconVerticalSolidList"/>
    <dgm:cxn modelId="{914171B3-A56F-4F9C-A158-BD4086350382}" type="presOf" srcId="{05F5A219-89DE-40C9-9940-6DB4DEDBE6B4}" destId="{E737841B-8295-4CD7-8E58-F5E9C3587D71}" srcOrd="0" destOrd="0" presId="urn:microsoft.com/office/officeart/2018/2/layout/IconVerticalSolidList"/>
    <dgm:cxn modelId="{0C32A9BA-1F31-4B4B-8079-2C5E58559F27}" type="presOf" srcId="{A10A0AE8-0128-49DE-9F2C-B0AA93A4AA89}" destId="{68027E60-4371-4D43-8FBA-56A1713E3E5D}" srcOrd="0" destOrd="0" presId="urn:microsoft.com/office/officeart/2018/2/layout/IconVerticalSolidList"/>
    <dgm:cxn modelId="{B34DF3F3-8E99-4AEE-98E3-69667FBB575C}" type="presOf" srcId="{CEAF769E-60EE-45CB-AC6A-FD470DD1EFC1}" destId="{7E5A22CC-D949-4D82-B5FC-CE7EBDE540C2}" srcOrd="0" destOrd="0" presId="urn:microsoft.com/office/officeart/2018/2/layout/IconVerticalSolidList"/>
    <dgm:cxn modelId="{FE9005FE-B1F9-4954-96A6-10C5067F8770}" type="presOf" srcId="{7028FD18-DE5C-4CB3-A338-ED7BFF4AC8F5}" destId="{EB50D092-8E80-47D6-B02D-5A6A607FA932}" srcOrd="0" destOrd="0" presId="urn:microsoft.com/office/officeart/2018/2/layout/IconVerticalSolidList"/>
    <dgm:cxn modelId="{80E435E3-C6F2-48C0-89BB-A77BD01BEBDD}" type="presParOf" srcId="{68027E60-4371-4D43-8FBA-56A1713E3E5D}" destId="{67A26856-ADEE-4DB4-B015-B12DF23E4791}" srcOrd="0" destOrd="0" presId="urn:microsoft.com/office/officeart/2018/2/layout/IconVerticalSolidList"/>
    <dgm:cxn modelId="{0B65274E-F6DF-4FCC-A62C-295D116CC247}" type="presParOf" srcId="{67A26856-ADEE-4DB4-B015-B12DF23E4791}" destId="{78E96B66-9A63-4ED6-87A6-1B504D7E5652}" srcOrd="0" destOrd="0" presId="urn:microsoft.com/office/officeart/2018/2/layout/IconVerticalSolidList"/>
    <dgm:cxn modelId="{733B63C1-94F1-4DC0-B0D3-3B88CC4BEDAF}" type="presParOf" srcId="{67A26856-ADEE-4DB4-B015-B12DF23E4791}" destId="{405F1CAA-3BCF-4A3C-A529-89B00388BEAF}" srcOrd="1" destOrd="0" presId="urn:microsoft.com/office/officeart/2018/2/layout/IconVerticalSolidList"/>
    <dgm:cxn modelId="{88D956AE-7F8C-4D22-AB23-4596471D2CDC}" type="presParOf" srcId="{67A26856-ADEE-4DB4-B015-B12DF23E4791}" destId="{62FA93EB-DEE1-4713-B81D-3918C7BAFB05}" srcOrd="2" destOrd="0" presId="urn:microsoft.com/office/officeart/2018/2/layout/IconVerticalSolidList"/>
    <dgm:cxn modelId="{6D30B52B-DB7D-440A-AC64-DDC1C104C379}" type="presParOf" srcId="{67A26856-ADEE-4DB4-B015-B12DF23E4791}" destId="{EB50D092-8E80-47D6-B02D-5A6A607FA932}" srcOrd="3" destOrd="0" presId="urn:microsoft.com/office/officeart/2018/2/layout/IconVerticalSolidList"/>
    <dgm:cxn modelId="{921927ED-6695-471A-9349-FA6E4AFC92DA}" type="presParOf" srcId="{68027E60-4371-4D43-8FBA-56A1713E3E5D}" destId="{BD038947-6ACF-4538-A9D4-8ABC881F0DF8}" srcOrd="1" destOrd="0" presId="urn:microsoft.com/office/officeart/2018/2/layout/IconVerticalSolidList"/>
    <dgm:cxn modelId="{98815C9E-BADF-48E9-933B-1D4BDA8FB94C}" type="presParOf" srcId="{68027E60-4371-4D43-8FBA-56A1713E3E5D}" destId="{D346A015-9417-4C33-A948-BEEE0870A043}" srcOrd="2" destOrd="0" presId="urn:microsoft.com/office/officeart/2018/2/layout/IconVerticalSolidList"/>
    <dgm:cxn modelId="{7F2BF27B-52A5-4FAF-96A6-61E7709524CA}" type="presParOf" srcId="{D346A015-9417-4C33-A948-BEEE0870A043}" destId="{4BA0AB6A-AFAC-4CA9-A93D-B5F70F0532DD}" srcOrd="0" destOrd="0" presId="urn:microsoft.com/office/officeart/2018/2/layout/IconVerticalSolidList"/>
    <dgm:cxn modelId="{CBAEF18C-1E67-4E1E-91E1-5D74F82BD541}" type="presParOf" srcId="{D346A015-9417-4C33-A948-BEEE0870A043}" destId="{0C9852A9-A44B-4FBD-89E7-C8788A401962}" srcOrd="1" destOrd="0" presId="urn:microsoft.com/office/officeart/2018/2/layout/IconVerticalSolidList"/>
    <dgm:cxn modelId="{466FFF76-267D-4F66-B091-EB16B3A88CBD}" type="presParOf" srcId="{D346A015-9417-4C33-A948-BEEE0870A043}" destId="{8746E6E7-27C2-40ED-9689-9B2D7550EEFB}" srcOrd="2" destOrd="0" presId="urn:microsoft.com/office/officeart/2018/2/layout/IconVerticalSolidList"/>
    <dgm:cxn modelId="{BB775F28-DC6D-4299-BF5A-2EE55272C875}" type="presParOf" srcId="{D346A015-9417-4C33-A948-BEEE0870A043}" destId="{443FF109-6185-43CB-AEAB-D263CB7341BF}" srcOrd="3" destOrd="0" presId="urn:microsoft.com/office/officeart/2018/2/layout/IconVerticalSolidList"/>
    <dgm:cxn modelId="{F6FA9B9E-A067-4FAE-8EA5-F862E7412582}" type="presParOf" srcId="{68027E60-4371-4D43-8FBA-56A1713E3E5D}" destId="{D716D3DA-946F-4115-A505-F42E4329F3AE}" srcOrd="3" destOrd="0" presId="urn:microsoft.com/office/officeart/2018/2/layout/IconVerticalSolidList"/>
    <dgm:cxn modelId="{6940D468-D6BF-4093-9608-876E6D560F54}" type="presParOf" srcId="{68027E60-4371-4D43-8FBA-56A1713E3E5D}" destId="{040EC7A1-353F-4B41-8405-8AB99D706096}" srcOrd="4" destOrd="0" presId="urn:microsoft.com/office/officeart/2018/2/layout/IconVerticalSolidList"/>
    <dgm:cxn modelId="{0A50CEEB-3FAC-42BD-B93A-D5E5302B99FD}" type="presParOf" srcId="{040EC7A1-353F-4B41-8405-8AB99D706096}" destId="{01B291B8-3FFC-408C-A06A-08318B0FD784}" srcOrd="0" destOrd="0" presId="urn:microsoft.com/office/officeart/2018/2/layout/IconVerticalSolidList"/>
    <dgm:cxn modelId="{263DEFC4-912C-43F2-860F-094FBD553ED4}" type="presParOf" srcId="{040EC7A1-353F-4B41-8405-8AB99D706096}" destId="{AFD9DDF0-A1B1-4261-AE54-3DE00DCB87D6}" srcOrd="1" destOrd="0" presId="urn:microsoft.com/office/officeart/2018/2/layout/IconVerticalSolidList"/>
    <dgm:cxn modelId="{C40ED389-2A15-4207-B587-0F3B2A828F56}" type="presParOf" srcId="{040EC7A1-353F-4B41-8405-8AB99D706096}" destId="{BAD8CD51-12F0-49CC-BE32-1FE35E92E202}" srcOrd="2" destOrd="0" presId="urn:microsoft.com/office/officeart/2018/2/layout/IconVerticalSolidList"/>
    <dgm:cxn modelId="{1561E953-DD02-4668-A8B1-21D3F38FD28C}" type="presParOf" srcId="{040EC7A1-353F-4B41-8405-8AB99D706096}" destId="{791D30A7-5956-4A9F-9CFF-1A0F5F053C83}" srcOrd="3" destOrd="0" presId="urn:microsoft.com/office/officeart/2018/2/layout/IconVerticalSolidList"/>
    <dgm:cxn modelId="{D1C1A463-17BD-429D-8949-3DA868B78A82}" type="presParOf" srcId="{68027E60-4371-4D43-8FBA-56A1713E3E5D}" destId="{9AB617F5-597A-4FCF-838D-A5F540C320C1}" srcOrd="5" destOrd="0" presId="urn:microsoft.com/office/officeart/2018/2/layout/IconVerticalSolidList"/>
    <dgm:cxn modelId="{DBE97FBC-7C4F-40B1-9C5C-DA53BA91020E}" type="presParOf" srcId="{68027E60-4371-4D43-8FBA-56A1713E3E5D}" destId="{1DAC946F-DC45-4D86-9FA2-843AC6C95981}" srcOrd="6" destOrd="0" presId="urn:microsoft.com/office/officeart/2018/2/layout/IconVerticalSolidList"/>
    <dgm:cxn modelId="{24F4BEB6-5E84-4060-8CA0-217DAEF468A4}" type="presParOf" srcId="{1DAC946F-DC45-4D86-9FA2-843AC6C95981}" destId="{6AB5BBD9-F66B-4F29-A4E4-303F251205BE}" srcOrd="0" destOrd="0" presId="urn:microsoft.com/office/officeart/2018/2/layout/IconVerticalSolidList"/>
    <dgm:cxn modelId="{EC4DB38B-7986-454A-AE7D-C0E62C88DFCD}" type="presParOf" srcId="{1DAC946F-DC45-4D86-9FA2-843AC6C95981}" destId="{946A5360-66F9-4FD8-9EA2-30070B19645E}" srcOrd="1" destOrd="0" presId="urn:microsoft.com/office/officeart/2018/2/layout/IconVerticalSolidList"/>
    <dgm:cxn modelId="{95502A42-4A1D-4BEE-AD8B-A49D0B1FBA7E}" type="presParOf" srcId="{1DAC946F-DC45-4D86-9FA2-843AC6C95981}" destId="{35AF1D9E-F1B2-46D7-A23A-6D658ABA5123}" srcOrd="2" destOrd="0" presId="urn:microsoft.com/office/officeart/2018/2/layout/IconVerticalSolidList"/>
    <dgm:cxn modelId="{C06795C2-7F8A-4EB3-89AC-F715184F8BA5}" type="presParOf" srcId="{1DAC946F-DC45-4D86-9FA2-843AC6C95981}" destId="{E737841B-8295-4CD7-8E58-F5E9C3587D71}" srcOrd="3" destOrd="0" presId="urn:microsoft.com/office/officeart/2018/2/layout/IconVerticalSolidList"/>
    <dgm:cxn modelId="{7E869354-21DA-4958-97B2-E33C0BE3B283}" type="presParOf" srcId="{68027E60-4371-4D43-8FBA-56A1713E3E5D}" destId="{04AFC268-362C-4958-99B7-FA9E69E4572C}" srcOrd="7" destOrd="0" presId="urn:microsoft.com/office/officeart/2018/2/layout/IconVerticalSolidList"/>
    <dgm:cxn modelId="{0702505D-C0B4-4A97-9B90-9A8F1A3CDE15}" type="presParOf" srcId="{68027E60-4371-4D43-8FBA-56A1713E3E5D}" destId="{4C5F7552-2FE8-444C-9499-E03A4A26A4FC}" srcOrd="8" destOrd="0" presId="urn:microsoft.com/office/officeart/2018/2/layout/IconVerticalSolidList"/>
    <dgm:cxn modelId="{9EA5F628-8198-43E4-8BF5-C3AE775D81DA}" type="presParOf" srcId="{4C5F7552-2FE8-444C-9499-E03A4A26A4FC}" destId="{54027ED1-DDA9-4DBD-AE8D-C0DAD4C112F1}" srcOrd="0" destOrd="0" presId="urn:microsoft.com/office/officeart/2018/2/layout/IconVerticalSolidList"/>
    <dgm:cxn modelId="{00DAEDD0-9F5D-4DEF-8DCA-24A582D0AA7F}" type="presParOf" srcId="{4C5F7552-2FE8-444C-9499-E03A4A26A4FC}" destId="{DEAA2772-027D-4751-8C50-E1167A6B0ABE}" srcOrd="1" destOrd="0" presId="urn:microsoft.com/office/officeart/2018/2/layout/IconVerticalSolidList"/>
    <dgm:cxn modelId="{6C69A211-56B2-432D-8FF9-3B574BFF555F}" type="presParOf" srcId="{4C5F7552-2FE8-444C-9499-E03A4A26A4FC}" destId="{8A514CD4-70B0-49DC-B1B0-5534A9D0214A}" srcOrd="2" destOrd="0" presId="urn:microsoft.com/office/officeart/2018/2/layout/IconVerticalSolidList"/>
    <dgm:cxn modelId="{25B0F645-9762-4858-AFFB-DE63BBE6A36C}" type="presParOf" srcId="{4C5F7552-2FE8-444C-9499-E03A4A26A4FC}" destId="{DD5EE131-F7F8-445A-9A75-E66D68C8486E}" srcOrd="3" destOrd="0" presId="urn:microsoft.com/office/officeart/2018/2/layout/IconVerticalSolidList"/>
    <dgm:cxn modelId="{1CFAA3C2-5E8D-4E85-8A9F-E4BFF4C7310D}" type="presParOf" srcId="{68027E60-4371-4D43-8FBA-56A1713E3E5D}" destId="{5BF7ADF3-8C74-4E80-A186-59A2A9331B98}" srcOrd="9" destOrd="0" presId="urn:microsoft.com/office/officeart/2018/2/layout/IconVerticalSolidList"/>
    <dgm:cxn modelId="{13CFCD08-2627-4441-8AA7-F8BF427C05F7}" type="presParOf" srcId="{68027E60-4371-4D43-8FBA-56A1713E3E5D}" destId="{F9AA9A78-939F-4A3E-856C-FFF05FB4FD83}" srcOrd="10" destOrd="0" presId="urn:microsoft.com/office/officeart/2018/2/layout/IconVerticalSolidList"/>
    <dgm:cxn modelId="{36906638-64D9-4F6E-A98E-2C40C139CE0C}" type="presParOf" srcId="{F9AA9A78-939F-4A3E-856C-FFF05FB4FD83}" destId="{AB780C4D-DB01-49BA-85D4-F8515FAF6662}" srcOrd="0" destOrd="0" presId="urn:microsoft.com/office/officeart/2018/2/layout/IconVerticalSolidList"/>
    <dgm:cxn modelId="{698CAE36-AF5A-4FBD-8F0D-C8EBDA6A6B31}" type="presParOf" srcId="{F9AA9A78-939F-4A3E-856C-FFF05FB4FD83}" destId="{94A8B2D5-F92D-42A6-90C7-D04D1976C9C8}" srcOrd="1" destOrd="0" presId="urn:microsoft.com/office/officeart/2018/2/layout/IconVerticalSolidList"/>
    <dgm:cxn modelId="{901C2482-E37D-4E52-B8B6-5AFAA341138B}" type="presParOf" srcId="{F9AA9A78-939F-4A3E-856C-FFF05FB4FD83}" destId="{14040B86-00E5-4F93-A72E-79AE252C900D}" srcOrd="2" destOrd="0" presId="urn:microsoft.com/office/officeart/2018/2/layout/IconVerticalSolidList"/>
    <dgm:cxn modelId="{6C9FA8A2-3375-424B-9FDA-3D3FACB42FE9}" type="presParOf" srcId="{F9AA9A78-939F-4A3E-856C-FFF05FB4FD83}" destId="{7E5A22CC-D949-4D82-B5FC-CE7EBDE540C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0E433D-4CF5-498A-AEAD-57553C340F9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5A825C1-CE17-4A68-92FE-4BD7F543F9D5}">
      <dgm:prSet/>
      <dgm:spPr/>
      <dgm:t>
        <a:bodyPr/>
        <a:lstStyle/>
        <a:p>
          <a:r>
            <a:rPr lang="en-US" dirty="0"/>
            <a:t>Any final </a:t>
          </a:r>
          <a:r>
            <a:rPr lang="en-US" b="1" dirty="0"/>
            <a:t>action taken in violation </a:t>
          </a:r>
          <a:r>
            <a:rPr lang="en-US" dirty="0"/>
            <a:t>of Open Meetings, Notice Requirements, Emergency Meeting Provisions, or  Electronic Meeting Requirements</a:t>
          </a:r>
          <a:r>
            <a:rPr lang="en-US" b="1" dirty="0"/>
            <a:t>, </a:t>
          </a:r>
          <a:r>
            <a:rPr lang="en-US" b="1" i="1" u="sng" dirty="0"/>
            <a:t>is voidable</a:t>
          </a:r>
          <a:r>
            <a:rPr lang="en-US" b="1" i="1" u="none" dirty="0"/>
            <a:t> </a:t>
          </a:r>
          <a:r>
            <a:rPr lang="en-US" dirty="0"/>
            <a:t>by a court of competent jurisdiction</a:t>
          </a:r>
        </a:p>
      </dgm:t>
    </dgm:pt>
    <dgm:pt modelId="{7654CDDD-2CAE-48D5-AD07-A4F46CD0EF9B}" type="parTrans" cxnId="{BE5394ED-9C03-4CC4-B2E4-843024D6B3DC}">
      <dgm:prSet/>
      <dgm:spPr/>
      <dgm:t>
        <a:bodyPr/>
        <a:lstStyle/>
        <a:p>
          <a:endParaRPr lang="en-US"/>
        </a:p>
      </dgm:t>
    </dgm:pt>
    <dgm:pt modelId="{DC488F19-898A-4049-82A5-47D864040067}" type="sibTrans" cxnId="{BE5394ED-9C03-4CC4-B2E4-843024D6B3DC}">
      <dgm:prSet/>
      <dgm:spPr/>
      <dgm:t>
        <a:bodyPr/>
        <a:lstStyle/>
        <a:p>
          <a:endParaRPr lang="en-US"/>
        </a:p>
      </dgm:t>
    </dgm:pt>
    <dgm:pt modelId="{E94A875A-DD67-40B2-A29B-99D5DFDA3FAC}">
      <dgm:prSet/>
      <dgm:spPr/>
      <dgm:t>
        <a:bodyPr/>
        <a:lstStyle/>
        <a:p>
          <a:r>
            <a:rPr lang="en-US" b="1"/>
            <a:t>Sometimes a violation can be cured by discussing and taking a public vote in a subsequent meeting</a:t>
          </a:r>
          <a:endParaRPr lang="en-US"/>
        </a:p>
      </dgm:t>
    </dgm:pt>
    <dgm:pt modelId="{40FB0CD4-AC3D-4D68-9BDF-7028C7266FD3}" type="parTrans" cxnId="{E7B17E1B-C091-4776-A2DF-44E6D152D9C9}">
      <dgm:prSet/>
      <dgm:spPr/>
      <dgm:t>
        <a:bodyPr/>
        <a:lstStyle/>
        <a:p>
          <a:endParaRPr lang="en-US"/>
        </a:p>
      </dgm:t>
    </dgm:pt>
    <dgm:pt modelId="{29EEF6EB-AD4D-44FE-819A-CE1F37D989AF}" type="sibTrans" cxnId="{E7B17E1B-C091-4776-A2DF-44E6D152D9C9}">
      <dgm:prSet/>
      <dgm:spPr/>
      <dgm:t>
        <a:bodyPr/>
        <a:lstStyle/>
        <a:p>
          <a:endParaRPr lang="en-US"/>
        </a:p>
      </dgm:t>
    </dgm:pt>
    <dgm:pt modelId="{B089EBEF-DE45-4A24-B982-7BCC4BF14BAF}">
      <dgm:prSet/>
      <dgm:spPr/>
      <dgm:t>
        <a:bodyPr/>
        <a:lstStyle/>
        <a:p>
          <a:r>
            <a:rPr lang="en-US" dirty="0"/>
            <a:t>A suit to void final action shall be commenced within 90 days after the date of the action (unless the alleged violation involved bonds, notes, or other evidences of indebtedness, then the Complaint must be filed within 30 days)</a:t>
          </a:r>
        </a:p>
      </dgm:t>
    </dgm:pt>
    <dgm:pt modelId="{D028F0A1-6B72-48A0-B3AC-6F67D962FBDC}" type="parTrans" cxnId="{7620C6D9-FF31-4D26-B22D-6C808BDECF81}">
      <dgm:prSet/>
      <dgm:spPr/>
      <dgm:t>
        <a:bodyPr/>
        <a:lstStyle/>
        <a:p>
          <a:endParaRPr lang="en-US"/>
        </a:p>
      </dgm:t>
    </dgm:pt>
    <dgm:pt modelId="{5A9362AD-AED4-4F28-9F55-3E518A10B1C8}" type="sibTrans" cxnId="{7620C6D9-FF31-4D26-B22D-6C808BDECF81}">
      <dgm:prSet/>
      <dgm:spPr/>
      <dgm:t>
        <a:bodyPr/>
        <a:lstStyle/>
        <a:p>
          <a:endParaRPr lang="en-US"/>
        </a:p>
      </dgm:t>
    </dgm:pt>
    <dgm:pt modelId="{8AABC8D8-E078-4978-BE69-12E367D8512C}">
      <dgm:prSet/>
      <dgm:spPr/>
      <dgm:t>
        <a:bodyPr/>
        <a:lstStyle/>
        <a:p>
          <a:endParaRPr lang="en-US" dirty="0"/>
        </a:p>
      </dgm:t>
    </dgm:pt>
    <dgm:pt modelId="{3A02EA4E-FD9A-4184-AC18-B74E8C2DBCA9}" type="parTrans" cxnId="{F7469FD3-31F3-4F6E-8104-3F560E71F319}">
      <dgm:prSet/>
      <dgm:spPr/>
      <dgm:t>
        <a:bodyPr/>
        <a:lstStyle/>
        <a:p>
          <a:endParaRPr lang="en-US"/>
        </a:p>
      </dgm:t>
    </dgm:pt>
    <dgm:pt modelId="{2E517DB4-0A2F-4E2A-84A5-10E787F3893F}" type="sibTrans" cxnId="{F7469FD3-31F3-4F6E-8104-3F560E71F319}">
      <dgm:prSet/>
      <dgm:spPr/>
      <dgm:t>
        <a:bodyPr/>
        <a:lstStyle/>
        <a:p>
          <a:endParaRPr lang="en-US"/>
        </a:p>
      </dgm:t>
    </dgm:pt>
    <dgm:pt modelId="{BBA66D5F-9F36-4FD4-BBCF-9F4DF67A415A}">
      <dgm:prSet/>
      <dgm:spPr/>
      <dgm:t>
        <a:bodyPr/>
        <a:lstStyle/>
        <a:p>
          <a:r>
            <a:rPr lang="en-US"/>
            <a:t>The Public Body may still have to pay litigation costs and attorneys fees</a:t>
          </a:r>
        </a:p>
      </dgm:t>
    </dgm:pt>
    <dgm:pt modelId="{45C4284D-2AB9-474F-A5C9-BE2C20AED1E3}" type="parTrans" cxnId="{BC17C2AA-51A0-4445-874B-EA9B56A513DB}">
      <dgm:prSet/>
      <dgm:spPr/>
      <dgm:t>
        <a:bodyPr/>
        <a:lstStyle/>
        <a:p>
          <a:endParaRPr lang="en-US"/>
        </a:p>
      </dgm:t>
    </dgm:pt>
    <dgm:pt modelId="{9766E65C-55BE-444F-976F-A31872D3391B}" type="sibTrans" cxnId="{BC17C2AA-51A0-4445-874B-EA9B56A513DB}">
      <dgm:prSet/>
      <dgm:spPr/>
      <dgm:t>
        <a:bodyPr/>
        <a:lstStyle/>
        <a:p>
          <a:endParaRPr lang="en-US"/>
        </a:p>
      </dgm:t>
    </dgm:pt>
    <dgm:pt modelId="{582282FF-500C-1C47-A61F-45A87ECB996A}" type="pres">
      <dgm:prSet presAssocID="{CC0E433D-4CF5-498A-AEAD-57553C340F9E}" presName="linear" presStyleCnt="0">
        <dgm:presLayoutVars>
          <dgm:animLvl val="lvl"/>
          <dgm:resizeHandles val="exact"/>
        </dgm:presLayoutVars>
      </dgm:prSet>
      <dgm:spPr/>
    </dgm:pt>
    <dgm:pt modelId="{4EB907BF-438B-2F42-A63F-83DE2516AEDE}" type="pres">
      <dgm:prSet presAssocID="{A5A825C1-CE17-4A68-92FE-4BD7F543F9D5}" presName="parentText" presStyleLbl="node1" presStyleIdx="0" presStyleCnt="4" custScaleY="133052" custLinFactY="-13937" custLinFactNeighborX="0" custLinFactNeighborY="-100000">
        <dgm:presLayoutVars>
          <dgm:chMax val="0"/>
          <dgm:bulletEnabled val="1"/>
        </dgm:presLayoutVars>
      </dgm:prSet>
      <dgm:spPr/>
    </dgm:pt>
    <dgm:pt modelId="{58E3BDBF-5BE9-0341-8927-D37A5E6F90C6}" type="pres">
      <dgm:prSet presAssocID="{DC488F19-898A-4049-82A5-47D864040067}" presName="spacer" presStyleCnt="0"/>
      <dgm:spPr/>
    </dgm:pt>
    <dgm:pt modelId="{7C2C9297-B9A4-9742-9B2E-23574A6D7B59}" type="pres">
      <dgm:prSet presAssocID="{E94A875A-DD67-40B2-A29B-99D5DFDA3FAC}" presName="parentText" presStyleLbl="node1" presStyleIdx="1" presStyleCnt="4" custScaleY="149610" custLinFactNeighborX="-145" custLinFactNeighborY="88578">
        <dgm:presLayoutVars>
          <dgm:chMax val="0"/>
          <dgm:bulletEnabled val="1"/>
        </dgm:presLayoutVars>
      </dgm:prSet>
      <dgm:spPr/>
    </dgm:pt>
    <dgm:pt modelId="{B86B2FFD-8278-AB4C-9941-149E73B4CD24}" type="pres">
      <dgm:prSet presAssocID="{29EEF6EB-AD4D-44FE-819A-CE1F37D989AF}" presName="spacer" presStyleCnt="0"/>
      <dgm:spPr/>
    </dgm:pt>
    <dgm:pt modelId="{9E2DA5CF-EE5D-FD45-A90B-91D4ACDA219A}" type="pres">
      <dgm:prSet presAssocID="{B089EBEF-DE45-4A24-B982-7BCC4BF14BAF}" presName="parentText" presStyleLbl="node1" presStyleIdx="2" presStyleCnt="4" custScaleY="128654" custLinFactNeighborX="0" custLinFactNeighborY="46799">
        <dgm:presLayoutVars>
          <dgm:chMax val="0"/>
          <dgm:bulletEnabled val="1"/>
        </dgm:presLayoutVars>
      </dgm:prSet>
      <dgm:spPr/>
    </dgm:pt>
    <dgm:pt modelId="{81E1EAC2-1DFC-6C4C-A030-30D35718D4BB}" type="pres">
      <dgm:prSet presAssocID="{B089EBEF-DE45-4A24-B982-7BCC4BF14BAF}" presName="childText" presStyleLbl="revTx" presStyleIdx="0" presStyleCnt="1">
        <dgm:presLayoutVars>
          <dgm:bulletEnabled val="1"/>
        </dgm:presLayoutVars>
      </dgm:prSet>
      <dgm:spPr/>
    </dgm:pt>
    <dgm:pt modelId="{30F688AD-8442-D940-94EE-E19740605D47}" type="pres">
      <dgm:prSet presAssocID="{BBA66D5F-9F36-4FD4-BBCF-9F4DF67A415A}" presName="parentText" presStyleLbl="node1" presStyleIdx="3" presStyleCnt="4" custScaleY="108428" custLinFactNeighborX="-16487" custLinFactNeighborY="4379">
        <dgm:presLayoutVars>
          <dgm:chMax val="0"/>
          <dgm:bulletEnabled val="1"/>
        </dgm:presLayoutVars>
      </dgm:prSet>
      <dgm:spPr/>
    </dgm:pt>
  </dgm:ptLst>
  <dgm:cxnLst>
    <dgm:cxn modelId="{633B870F-1EDD-5A4C-8967-2C85A72A52AC}" type="presOf" srcId="{8AABC8D8-E078-4978-BE69-12E367D8512C}" destId="{81E1EAC2-1DFC-6C4C-A030-30D35718D4BB}" srcOrd="0" destOrd="0" presId="urn:microsoft.com/office/officeart/2005/8/layout/vList2"/>
    <dgm:cxn modelId="{E7B17E1B-C091-4776-A2DF-44E6D152D9C9}" srcId="{CC0E433D-4CF5-498A-AEAD-57553C340F9E}" destId="{E94A875A-DD67-40B2-A29B-99D5DFDA3FAC}" srcOrd="1" destOrd="0" parTransId="{40FB0CD4-AC3D-4D68-9BDF-7028C7266FD3}" sibTransId="{29EEF6EB-AD4D-44FE-819A-CE1F37D989AF}"/>
    <dgm:cxn modelId="{49CF5320-FD1F-7B43-A5C5-900E6B8FD79F}" type="presOf" srcId="{CC0E433D-4CF5-498A-AEAD-57553C340F9E}" destId="{582282FF-500C-1C47-A61F-45A87ECB996A}" srcOrd="0" destOrd="0" presId="urn:microsoft.com/office/officeart/2005/8/layout/vList2"/>
    <dgm:cxn modelId="{E9EDD425-5410-3F4C-8E47-6E7814AF0602}" type="presOf" srcId="{B089EBEF-DE45-4A24-B982-7BCC4BF14BAF}" destId="{9E2DA5CF-EE5D-FD45-A90B-91D4ACDA219A}" srcOrd="0" destOrd="0" presId="urn:microsoft.com/office/officeart/2005/8/layout/vList2"/>
    <dgm:cxn modelId="{ED5ED131-B0A1-954A-9AE5-D57B0CDAD032}" type="presOf" srcId="{A5A825C1-CE17-4A68-92FE-4BD7F543F9D5}" destId="{4EB907BF-438B-2F42-A63F-83DE2516AEDE}" srcOrd="0" destOrd="0" presId="urn:microsoft.com/office/officeart/2005/8/layout/vList2"/>
    <dgm:cxn modelId="{2476DA4E-AA13-0F43-AB07-7CEBC3516A7D}" type="presOf" srcId="{E94A875A-DD67-40B2-A29B-99D5DFDA3FAC}" destId="{7C2C9297-B9A4-9742-9B2E-23574A6D7B59}" srcOrd="0" destOrd="0" presId="urn:microsoft.com/office/officeart/2005/8/layout/vList2"/>
    <dgm:cxn modelId="{BC17C2AA-51A0-4445-874B-EA9B56A513DB}" srcId="{CC0E433D-4CF5-498A-AEAD-57553C340F9E}" destId="{BBA66D5F-9F36-4FD4-BBCF-9F4DF67A415A}" srcOrd="3" destOrd="0" parTransId="{45C4284D-2AB9-474F-A5C9-BE2C20AED1E3}" sibTransId="{9766E65C-55BE-444F-976F-A31872D3391B}"/>
    <dgm:cxn modelId="{F7469FD3-31F3-4F6E-8104-3F560E71F319}" srcId="{B089EBEF-DE45-4A24-B982-7BCC4BF14BAF}" destId="{8AABC8D8-E078-4978-BE69-12E367D8512C}" srcOrd="0" destOrd="0" parTransId="{3A02EA4E-FD9A-4184-AC18-B74E8C2DBCA9}" sibTransId="{2E517DB4-0A2F-4E2A-84A5-10E787F3893F}"/>
    <dgm:cxn modelId="{7620C6D9-FF31-4D26-B22D-6C808BDECF81}" srcId="{CC0E433D-4CF5-498A-AEAD-57553C340F9E}" destId="{B089EBEF-DE45-4A24-B982-7BCC4BF14BAF}" srcOrd="2" destOrd="0" parTransId="{D028F0A1-6B72-48A0-B3AC-6F67D962FBDC}" sibTransId="{5A9362AD-AED4-4F28-9F55-3E518A10B1C8}"/>
    <dgm:cxn modelId="{BE5394ED-9C03-4CC4-B2E4-843024D6B3DC}" srcId="{CC0E433D-4CF5-498A-AEAD-57553C340F9E}" destId="{A5A825C1-CE17-4A68-92FE-4BD7F543F9D5}" srcOrd="0" destOrd="0" parTransId="{7654CDDD-2CAE-48D5-AD07-A4F46CD0EF9B}" sibTransId="{DC488F19-898A-4049-82A5-47D864040067}"/>
    <dgm:cxn modelId="{7A2615F1-328D-F543-9A97-2EE30848C096}" type="presOf" srcId="{BBA66D5F-9F36-4FD4-BBCF-9F4DF67A415A}" destId="{30F688AD-8442-D940-94EE-E19740605D47}" srcOrd="0" destOrd="0" presId="urn:microsoft.com/office/officeart/2005/8/layout/vList2"/>
    <dgm:cxn modelId="{6862CC64-7C28-F546-AB4A-FADB90CE41FA}" type="presParOf" srcId="{582282FF-500C-1C47-A61F-45A87ECB996A}" destId="{4EB907BF-438B-2F42-A63F-83DE2516AEDE}" srcOrd="0" destOrd="0" presId="urn:microsoft.com/office/officeart/2005/8/layout/vList2"/>
    <dgm:cxn modelId="{D3D4086E-61F7-2740-AB01-8ADA9EB0FE03}" type="presParOf" srcId="{582282FF-500C-1C47-A61F-45A87ECB996A}" destId="{58E3BDBF-5BE9-0341-8927-D37A5E6F90C6}" srcOrd="1" destOrd="0" presId="urn:microsoft.com/office/officeart/2005/8/layout/vList2"/>
    <dgm:cxn modelId="{E608763B-8FF4-2241-BC12-D552A4A45EEA}" type="presParOf" srcId="{582282FF-500C-1C47-A61F-45A87ECB996A}" destId="{7C2C9297-B9A4-9742-9B2E-23574A6D7B59}" srcOrd="2" destOrd="0" presId="urn:microsoft.com/office/officeart/2005/8/layout/vList2"/>
    <dgm:cxn modelId="{D4A1086A-C9EC-9448-B884-7FD8EF1ED481}" type="presParOf" srcId="{582282FF-500C-1C47-A61F-45A87ECB996A}" destId="{B86B2FFD-8278-AB4C-9941-149E73B4CD24}" srcOrd="3" destOrd="0" presId="urn:microsoft.com/office/officeart/2005/8/layout/vList2"/>
    <dgm:cxn modelId="{C64A72CD-E546-4B48-B34A-ABB8335EA0FE}" type="presParOf" srcId="{582282FF-500C-1C47-A61F-45A87ECB996A}" destId="{9E2DA5CF-EE5D-FD45-A90B-91D4ACDA219A}" srcOrd="4" destOrd="0" presId="urn:microsoft.com/office/officeart/2005/8/layout/vList2"/>
    <dgm:cxn modelId="{A5FC10E2-18FC-9841-BEFA-268974ED6215}" type="presParOf" srcId="{582282FF-500C-1C47-A61F-45A87ECB996A}" destId="{81E1EAC2-1DFC-6C4C-A030-30D35718D4BB}" srcOrd="5" destOrd="0" presId="urn:microsoft.com/office/officeart/2005/8/layout/vList2"/>
    <dgm:cxn modelId="{134B9488-815C-7342-87A5-D50454ECB6B7}" type="presParOf" srcId="{582282FF-500C-1C47-A61F-45A87ECB996A}" destId="{30F688AD-8442-D940-94EE-E19740605D4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92D39-DD6F-0548-963A-F5FA6ABA8C12}">
      <dsp:nvSpPr>
        <dsp:cNvPr id="0" name=""/>
        <dsp:cNvSpPr/>
      </dsp:nvSpPr>
      <dsp:spPr>
        <a:xfrm>
          <a:off x="4762" y="0"/>
          <a:ext cx="8379904" cy="952499"/>
        </a:xfrm>
        <a:prstGeom prst="roundRect">
          <a:avLst>
            <a:gd name="adj" fmla="val 10000"/>
          </a:avLst>
        </a:prstGeom>
        <a:solidFill>
          <a:schemeClr val="accent4">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2C80D5-F777-B54C-9624-BF564D7A8D8D}">
      <dsp:nvSpPr>
        <dsp:cNvPr id="0" name=""/>
        <dsp:cNvSpPr/>
      </dsp:nvSpPr>
      <dsp:spPr>
        <a:xfrm>
          <a:off x="1015971" y="571499"/>
          <a:ext cx="8379904" cy="952499"/>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t>Final action in an open meeting</a:t>
          </a:r>
        </a:p>
      </dsp:txBody>
      <dsp:txXfrm>
        <a:off x="1043869" y="599397"/>
        <a:ext cx="8324108" cy="8967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7F343B-CC43-4F43-8F79-40EBF051F592}">
      <dsp:nvSpPr>
        <dsp:cNvPr id="0" name=""/>
        <dsp:cNvSpPr/>
      </dsp:nvSpPr>
      <dsp:spPr>
        <a:xfrm>
          <a:off x="0" y="854734"/>
          <a:ext cx="10515600" cy="2098476"/>
        </a:xfrm>
        <a:prstGeom prst="rect">
          <a:avLst/>
        </a:prstGeom>
        <a:blipFill rotWithShape="0">
          <a:blip xmlns:r="http://schemas.openxmlformats.org/officeDocument/2006/relationships" r:embed="rId1"/>
          <a:tile tx="0" ty="0" sx="100000" sy="100000" flip="none" algn="tl"/>
        </a:blip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ct val="35000"/>
            </a:spcAft>
            <a:buNone/>
          </a:pPr>
          <a:r>
            <a:rPr lang="en-US" sz="4000" kern="1200"/>
            <a:t>Or</a:t>
          </a:r>
        </a:p>
      </dsp:txBody>
      <dsp:txXfrm>
        <a:off x="0" y="854734"/>
        <a:ext cx="10515600" cy="1133177"/>
      </dsp:txXfrm>
    </dsp:sp>
    <dsp:sp modelId="{39839D0B-2DEE-BE47-9C3E-156F562445E2}">
      <dsp:nvSpPr>
        <dsp:cNvPr id="0" name=""/>
        <dsp:cNvSpPr/>
      </dsp:nvSpPr>
      <dsp:spPr>
        <a:xfrm>
          <a:off x="0" y="2032004"/>
          <a:ext cx="10505330" cy="268314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marL="0" lvl="0" indent="0" algn="ctr" defTabSz="1066800">
            <a:lnSpc>
              <a:spcPct val="90000"/>
            </a:lnSpc>
            <a:spcBef>
              <a:spcPct val="0"/>
            </a:spcBef>
            <a:spcAft>
              <a:spcPct val="35000"/>
            </a:spcAft>
            <a:buNone/>
          </a:pPr>
          <a:r>
            <a:rPr lang="en-US" sz="2400" kern="1200" dirty="0"/>
            <a:t>You may go into a Closed Meeting from an Open Meeting, </a:t>
          </a:r>
        </a:p>
        <a:p>
          <a:pPr marL="0" lvl="0" indent="0" algn="ctr" defTabSz="1066800">
            <a:lnSpc>
              <a:spcPct val="90000"/>
            </a:lnSpc>
            <a:spcBef>
              <a:spcPct val="0"/>
            </a:spcBef>
            <a:spcAft>
              <a:spcPct val="35000"/>
            </a:spcAft>
            <a:buNone/>
          </a:pPr>
          <a:r>
            <a:rPr lang="en-US" sz="2400" kern="1200" dirty="0"/>
            <a:t>by, while in the open meeting: </a:t>
          </a:r>
        </a:p>
        <a:p>
          <a:pPr marL="0" lvl="0" indent="0" algn="ctr" defTabSz="1066800">
            <a:lnSpc>
              <a:spcPct val="90000"/>
            </a:lnSpc>
            <a:spcBef>
              <a:spcPct val="0"/>
            </a:spcBef>
            <a:spcAft>
              <a:spcPct val="35000"/>
            </a:spcAft>
            <a:buNone/>
          </a:pPr>
          <a:r>
            <a:rPr lang="en-US" sz="2400" kern="1200" dirty="0"/>
            <a:t>taking a vote by name to close the meeting, </a:t>
          </a:r>
        </a:p>
        <a:p>
          <a:pPr marL="0" lvl="0" indent="0" algn="ctr" defTabSz="1066800">
            <a:lnSpc>
              <a:spcPct val="90000"/>
            </a:lnSpc>
            <a:spcBef>
              <a:spcPct val="0"/>
            </a:spcBef>
            <a:spcAft>
              <a:spcPct val="35000"/>
            </a:spcAft>
            <a:buNone/>
          </a:pPr>
          <a:r>
            <a:rPr lang="en-US" sz="2400" kern="1200" dirty="0"/>
            <a:t>stating the reason for closing, and </a:t>
          </a:r>
        </a:p>
        <a:p>
          <a:pPr marL="0" lvl="0" indent="0" algn="ctr" defTabSz="1066800">
            <a:lnSpc>
              <a:spcPct val="90000"/>
            </a:lnSpc>
            <a:spcBef>
              <a:spcPct val="0"/>
            </a:spcBef>
            <a:spcAft>
              <a:spcPct val="35000"/>
            </a:spcAft>
            <a:buNone/>
          </a:pPr>
          <a:r>
            <a:rPr lang="en-US" sz="2400" kern="1200" dirty="0"/>
            <a:t>the location where the closed meeting will be held</a:t>
          </a:r>
        </a:p>
        <a:p>
          <a:pPr marL="0" lvl="0" indent="0" algn="ctr" defTabSz="1066800">
            <a:lnSpc>
              <a:spcPct val="90000"/>
            </a:lnSpc>
            <a:spcBef>
              <a:spcPct val="0"/>
            </a:spcBef>
            <a:spcAft>
              <a:spcPct val="35000"/>
            </a:spcAft>
            <a:buNone/>
          </a:pPr>
          <a:r>
            <a:rPr lang="en-US" sz="2400" b="0" i="0" kern="1200" dirty="0"/>
            <a:t>Utah Code § 52-4-204</a:t>
          </a:r>
          <a:endParaRPr lang="en-US" sz="2400" kern="1200" dirty="0"/>
        </a:p>
      </dsp:txBody>
      <dsp:txXfrm>
        <a:off x="0" y="2032004"/>
        <a:ext cx="10505330" cy="2683145"/>
      </dsp:txXfrm>
    </dsp:sp>
    <dsp:sp modelId="{8EAEE13F-2856-1545-910B-5A03FB432924}">
      <dsp:nvSpPr>
        <dsp:cNvPr id="0" name=""/>
        <dsp:cNvSpPr/>
      </dsp:nvSpPr>
      <dsp:spPr>
        <a:xfrm rot="10800000">
          <a:off x="0" y="0"/>
          <a:ext cx="10515600" cy="2194896"/>
        </a:xfrm>
        <a:prstGeom prst="upArrowCallout">
          <a:avLst/>
        </a:prstGeom>
        <a:solidFill>
          <a:schemeClr val="accent4"/>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You May Notice a Closed Meeting in Advance</a:t>
          </a:r>
        </a:p>
        <a:p>
          <a:pPr marL="0" lvl="0" indent="0" algn="ctr" defTabSz="1244600">
            <a:lnSpc>
              <a:spcPct val="90000"/>
            </a:lnSpc>
            <a:spcBef>
              <a:spcPct val="0"/>
            </a:spcBef>
            <a:spcAft>
              <a:spcPct val="35000"/>
            </a:spcAft>
            <a:buNone/>
          </a:pPr>
          <a:r>
            <a:rPr lang="en-US" sz="2500" kern="1200" dirty="0"/>
            <a:t>OR</a:t>
          </a:r>
        </a:p>
      </dsp:txBody>
      <dsp:txXfrm rot="10800000">
        <a:off x="0" y="0"/>
        <a:ext cx="10515600" cy="14261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96B66-9A63-4ED6-87A6-1B504D7E5652}">
      <dsp:nvSpPr>
        <dsp:cNvPr id="0" name=""/>
        <dsp:cNvSpPr/>
      </dsp:nvSpPr>
      <dsp:spPr>
        <a:xfrm>
          <a:off x="0" y="1407"/>
          <a:ext cx="105156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5F1CAA-3BCF-4A3C-A529-89B00388BEAF}">
      <dsp:nvSpPr>
        <dsp:cNvPr id="0" name=""/>
        <dsp:cNvSpPr/>
      </dsp:nvSpPr>
      <dsp:spPr>
        <a:xfrm>
          <a:off x="181438" y="136361"/>
          <a:ext cx="329888" cy="3298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50D092-8E80-47D6-B02D-5A6A607FA932}">
      <dsp:nvSpPr>
        <dsp:cNvPr id="0" name=""/>
        <dsp:cNvSpPr/>
      </dsp:nvSpPr>
      <dsp:spPr>
        <a:xfrm>
          <a:off x="692764" y="1407"/>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1.  A quorum must be present.  </a:t>
          </a:r>
        </a:p>
      </dsp:txBody>
      <dsp:txXfrm>
        <a:off x="692764" y="1407"/>
        <a:ext cx="9822835" cy="599796"/>
      </dsp:txXfrm>
    </dsp:sp>
    <dsp:sp modelId="{4BA0AB6A-AFAC-4CA9-A93D-B5F70F0532DD}">
      <dsp:nvSpPr>
        <dsp:cNvPr id="0" name=""/>
        <dsp:cNvSpPr/>
      </dsp:nvSpPr>
      <dsp:spPr>
        <a:xfrm>
          <a:off x="0" y="751153"/>
          <a:ext cx="105156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9852A9-A44B-4FBD-89E7-C8788A401962}">
      <dsp:nvSpPr>
        <dsp:cNvPr id="0" name=""/>
        <dsp:cNvSpPr/>
      </dsp:nvSpPr>
      <dsp:spPr>
        <a:xfrm>
          <a:off x="181438" y="886107"/>
          <a:ext cx="329888" cy="3298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3FF109-6185-43CB-AEAB-D263CB7341BF}">
      <dsp:nvSpPr>
        <dsp:cNvPr id="0" name=""/>
        <dsp:cNvSpPr/>
      </dsp:nvSpPr>
      <dsp:spPr>
        <a:xfrm>
          <a:off x="692764" y="751153"/>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2.  A motion to close the meeting must be made, naming the specific statutory reason for closure.</a:t>
          </a:r>
        </a:p>
      </dsp:txBody>
      <dsp:txXfrm>
        <a:off x="692764" y="751153"/>
        <a:ext cx="9822835" cy="599796"/>
      </dsp:txXfrm>
    </dsp:sp>
    <dsp:sp modelId="{01B291B8-3FFC-408C-A06A-08318B0FD784}">
      <dsp:nvSpPr>
        <dsp:cNvPr id="0" name=""/>
        <dsp:cNvSpPr/>
      </dsp:nvSpPr>
      <dsp:spPr>
        <a:xfrm>
          <a:off x="0" y="1500898"/>
          <a:ext cx="105156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D9DDF0-A1B1-4261-AE54-3DE00DCB87D6}">
      <dsp:nvSpPr>
        <dsp:cNvPr id="0" name=""/>
        <dsp:cNvSpPr/>
      </dsp:nvSpPr>
      <dsp:spPr>
        <a:xfrm>
          <a:off x="181438" y="1635852"/>
          <a:ext cx="329888" cy="3298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91D30A7-5956-4A9F-9CFF-1A0F5F053C83}">
      <dsp:nvSpPr>
        <dsp:cNvPr id="0" name=""/>
        <dsp:cNvSpPr/>
      </dsp:nvSpPr>
      <dsp:spPr>
        <a:xfrm>
          <a:off x="692764" y="1500898"/>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3.  A roll call vote must be taken. </a:t>
          </a:r>
        </a:p>
      </dsp:txBody>
      <dsp:txXfrm>
        <a:off x="692764" y="1500898"/>
        <a:ext cx="9822835" cy="599796"/>
      </dsp:txXfrm>
    </dsp:sp>
    <dsp:sp modelId="{6AB5BBD9-F66B-4F29-A4E4-303F251205BE}">
      <dsp:nvSpPr>
        <dsp:cNvPr id="0" name=""/>
        <dsp:cNvSpPr/>
      </dsp:nvSpPr>
      <dsp:spPr>
        <a:xfrm>
          <a:off x="0" y="2250644"/>
          <a:ext cx="105156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6A5360-66F9-4FD8-9EA2-30070B19645E}">
      <dsp:nvSpPr>
        <dsp:cNvPr id="0" name=""/>
        <dsp:cNvSpPr/>
      </dsp:nvSpPr>
      <dsp:spPr>
        <a:xfrm>
          <a:off x="181438" y="2385598"/>
          <a:ext cx="329888" cy="32988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737841B-8295-4CD7-8E58-F5E9C3587D71}">
      <dsp:nvSpPr>
        <dsp:cNvPr id="0" name=""/>
        <dsp:cNvSpPr/>
      </dsp:nvSpPr>
      <dsp:spPr>
        <a:xfrm>
          <a:off x="692764" y="2250644"/>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4.  Two-thirds of the body must approve the closed meeting.</a:t>
          </a:r>
        </a:p>
      </dsp:txBody>
      <dsp:txXfrm>
        <a:off x="692764" y="2250644"/>
        <a:ext cx="9822835" cy="599796"/>
      </dsp:txXfrm>
    </dsp:sp>
    <dsp:sp modelId="{54027ED1-DDA9-4DBD-AE8D-C0DAD4C112F1}">
      <dsp:nvSpPr>
        <dsp:cNvPr id="0" name=""/>
        <dsp:cNvSpPr/>
      </dsp:nvSpPr>
      <dsp:spPr>
        <a:xfrm>
          <a:off x="0" y="3000389"/>
          <a:ext cx="105156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AA2772-027D-4751-8C50-E1167A6B0ABE}">
      <dsp:nvSpPr>
        <dsp:cNvPr id="0" name=""/>
        <dsp:cNvSpPr/>
      </dsp:nvSpPr>
      <dsp:spPr>
        <a:xfrm>
          <a:off x="181438" y="3135343"/>
          <a:ext cx="329888" cy="32988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5EE131-F7F8-445A-9A75-E66D68C8486E}">
      <dsp:nvSpPr>
        <dsp:cNvPr id="0" name=""/>
        <dsp:cNvSpPr/>
      </dsp:nvSpPr>
      <dsp:spPr>
        <a:xfrm>
          <a:off x="692764" y="3000389"/>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5.  Observe appropriate Recordkeeping, recording, and affidavits.</a:t>
          </a:r>
        </a:p>
      </dsp:txBody>
      <dsp:txXfrm>
        <a:off x="692764" y="3000389"/>
        <a:ext cx="9822835" cy="599796"/>
      </dsp:txXfrm>
    </dsp:sp>
    <dsp:sp modelId="{AB780C4D-DB01-49BA-85D4-F8515FAF6662}">
      <dsp:nvSpPr>
        <dsp:cNvPr id="0" name=""/>
        <dsp:cNvSpPr/>
      </dsp:nvSpPr>
      <dsp:spPr>
        <a:xfrm>
          <a:off x="0" y="3750135"/>
          <a:ext cx="10515600" cy="5997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4A8B2D5-F92D-42A6-90C7-D04D1976C9C8}">
      <dsp:nvSpPr>
        <dsp:cNvPr id="0" name=""/>
        <dsp:cNvSpPr/>
      </dsp:nvSpPr>
      <dsp:spPr>
        <a:xfrm>
          <a:off x="181438" y="3885089"/>
          <a:ext cx="329888" cy="32988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5A22CC-D949-4D82-B5FC-CE7EBDE540C2}">
      <dsp:nvSpPr>
        <dsp:cNvPr id="0" name=""/>
        <dsp:cNvSpPr/>
      </dsp:nvSpPr>
      <dsp:spPr>
        <a:xfrm>
          <a:off x="692764" y="3750135"/>
          <a:ext cx="9822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rPr>
            <a:t>6.  A motion to adjourn or return to the Open Meeting must be made, with roll call vote.</a:t>
          </a:r>
        </a:p>
      </dsp:txBody>
      <dsp:txXfrm>
        <a:off x="692764" y="3750135"/>
        <a:ext cx="9822835" cy="5997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907BF-438B-2F42-A63F-83DE2516AEDE}">
      <dsp:nvSpPr>
        <dsp:cNvPr id="0" name=""/>
        <dsp:cNvSpPr/>
      </dsp:nvSpPr>
      <dsp:spPr>
        <a:xfrm>
          <a:off x="0" y="56127"/>
          <a:ext cx="7652500" cy="114573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Any final </a:t>
          </a:r>
          <a:r>
            <a:rPr lang="en-US" sz="1600" b="1" kern="1200" dirty="0"/>
            <a:t>action taken in violation </a:t>
          </a:r>
          <a:r>
            <a:rPr lang="en-US" sz="1600" kern="1200" dirty="0"/>
            <a:t>of Open Meetings, Notice Requirements, Emergency Meeting Provisions, or  Electronic Meeting Requirements</a:t>
          </a:r>
          <a:r>
            <a:rPr lang="en-US" sz="1600" b="1" kern="1200" dirty="0"/>
            <a:t>, </a:t>
          </a:r>
          <a:r>
            <a:rPr lang="en-US" sz="1600" b="1" i="1" u="sng" kern="1200" dirty="0"/>
            <a:t>is voidable</a:t>
          </a:r>
          <a:r>
            <a:rPr lang="en-US" sz="1600" b="1" i="1" u="none" kern="1200" dirty="0"/>
            <a:t> </a:t>
          </a:r>
          <a:r>
            <a:rPr lang="en-US" sz="1600" kern="1200" dirty="0"/>
            <a:t>by a court of competent jurisdiction</a:t>
          </a:r>
        </a:p>
      </dsp:txBody>
      <dsp:txXfrm>
        <a:off x="55930" y="112057"/>
        <a:ext cx="7540640" cy="1033877"/>
      </dsp:txXfrm>
    </dsp:sp>
    <dsp:sp modelId="{7C2C9297-B9A4-9742-9B2E-23574A6D7B59}">
      <dsp:nvSpPr>
        <dsp:cNvPr id="0" name=""/>
        <dsp:cNvSpPr/>
      </dsp:nvSpPr>
      <dsp:spPr>
        <a:xfrm>
          <a:off x="0" y="1454856"/>
          <a:ext cx="7652500" cy="128832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t>Sometimes a violation can be cured by discussing and taking a public vote in a subsequent meeting</a:t>
          </a:r>
          <a:endParaRPr lang="en-US" sz="1600" kern="1200"/>
        </a:p>
      </dsp:txBody>
      <dsp:txXfrm>
        <a:off x="62891" y="1517747"/>
        <a:ext cx="7526718" cy="1162539"/>
      </dsp:txXfrm>
    </dsp:sp>
    <dsp:sp modelId="{9E2DA5CF-EE5D-FD45-A90B-91D4ACDA219A}">
      <dsp:nvSpPr>
        <dsp:cNvPr id="0" name=""/>
        <dsp:cNvSpPr/>
      </dsp:nvSpPr>
      <dsp:spPr>
        <a:xfrm>
          <a:off x="0" y="2872439"/>
          <a:ext cx="7652500" cy="11078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A suit to void final action shall be commenced within 90 days after the date of the action (unless the alleged violation involved bonds, notes, or other evidences of indebtedness, then the Complaint must be filed within 30 days)</a:t>
          </a:r>
        </a:p>
      </dsp:txBody>
      <dsp:txXfrm>
        <a:off x="54082" y="2926521"/>
        <a:ext cx="7544336" cy="999701"/>
      </dsp:txXfrm>
    </dsp:sp>
    <dsp:sp modelId="{81E1EAC2-1DFC-6C4C-A030-30D35718D4BB}">
      <dsp:nvSpPr>
        <dsp:cNvPr id="0" name=""/>
        <dsp:cNvSpPr/>
      </dsp:nvSpPr>
      <dsp:spPr>
        <a:xfrm>
          <a:off x="0" y="3856306"/>
          <a:ext cx="7652500" cy="26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2967" tIns="20320" rIns="113792" bIns="20320" numCol="1" spcCol="1270" anchor="t" anchorCtr="0">
          <a:noAutofit/>
        </a:bodyPr>
        <a:lstStyle/>
        <a:p>
          <a:pPr marL="114300" lvl="1" indent="-114300" algn="l" defTabSz="533400">
            <a:lnSpc>
              <a:spcPct val="90000"/>
            </a:lnSpc>
            <a:spcBef>
              <a:spcPct val="0"/>
            </a:spcBef>
            <a:spcAft>
              <a:spcPct val="20000"/>
            </a:spcAft>
            <a:buChar char="•"/>
          </a:pPr>
          <a:endParaRPr lang="en-US" sz="1200" kern="1200" dirty="0"/>
        </a:p>
      </dsp:txBody>
      <dsp:txXfrm>
        <a:off x="0" y="3856306"/>
        <a:ext cx="7652500" cy="264960"/>
      </dsp:txXfrm>
    </dsp:sp>
    <dsp:sp modelId="{30F688AD-8442-D940-94EE-E19740605D47}">
      <dsp:nvSpPr>
        <dsp:cNvPr id="0" name=""/>
        <dsp:cNvSpPr/>
      </dsp:nvSpPr>
      <dsp:spPr>
        <a:xfrm>
          <a:off x="0" y="4132869"/>
          <a:ext cx="7652500" cy="93369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The Public Body may still have to pay litigation costs and attorneys fees</a:t>
          </a:r>
        </a:p>
      </dsp:txBody>
      <dsp:txXfrm>
        <a:off x="45579" y="4178448"/>
        <a:ext cx="7561342" cy="84253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18:35:52.053"/>
    </inkml:context>
    <inkml:brush xml:id="br0">
      <inkml:brushProperty name="width" value="0.05" units="cm"/>
      <inkml:brushProperty name="height" value="0.05" units="cm"/>
    </inkml:brush>
  </inkml:definitions>
  <inkml:trace contextRef="#ctx0" brushRef="#br0">1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18:35:52.205"/>
    </inkml:context>
    <inkml:brush xml:id="br0">
      <inkml:brushProperty name="width" value="0.05" units="cm"/>
      <inkml:brushProperty name="height" value="0.05"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18:35:53.007"/>
    </inkml:context>
    <inkml:brush xml:id="br0">
      <inkml:brushProperty name="width" value="0.05" units="cm"/>
      <inkml:brushProperty name="height" value="0.05" units="cm"/>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18:35:53.167"/>
    </inkml:context>
    <inkml:brush xml:id="br0">
      <inkml:brushProperty name="width" value="0.05" units="cm"/>
      <inkml:brushProperty name="height" value="0.05" units="cm"/>
    </inkml:brush>
  </inkml:definitions>
  <inkml:trace contextRef="#ctx0" brushRef="#br0">0 1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18:35:53.890"/>
    </inkml:context>
    <inkml:brush xml:id="br0">
      <inkml:brushProperty name="width" value="0.05" units="cm"/>
      <inkml:brushProperty name="height" value="0.05" units="cm"/>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2-02T18:35:54.034"/>
    </inkml:context>
    <inkml:brush xml:id="br0">
      <inkml:brushProperty name="width" value="0.05" units="cm"/>
      <inkml:brushProperty name="height" value="0.05" units="cm"/>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02C129-7D9B-4108-844D-F3933B41ADA2}"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80BF52-60F5-4055-9275-04B8C08B33B8}" type="slidenum">
              <a:rPr lang="en-US" smtClean="0"/>
              <a:t>‹#›</a:t>
            </a:fld>
            <a:endParaRPr lang="en-US"/>
          </a:p>
        </p:txBody>
      </p:sp>
    </p:spTree>
    <p:extLst>
      <p:ext uri="{BB962C8B-B14F-4D97-AF65-F5344CB8AC3E}">
        <p14:creationId xmlns:p14="http://schemas.microsoft.com/office/powerpoint/2010/main" val="3087260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2B94CB-E515-DC49-8F76-4E768E2D90D4}" type="slidenum">
              <a:rPr lang="en-US" smtClean="0"/>
              <a:t>43</a:t>
            </a:fld>
            <a:endParaRPr lang="en-US"/>
          </a:p>
        </p:txBody>
      </p:sp>
    </p:spTree>
    <p:extLst>
      <p:ext uri="{BB962C8B-B14F-4D97-AF65-F5344CB8AC3E}">
        <p14:creationId xmlns:p14="http://schemas.microsoft.com/office/powerpoint/2010/main" val="2651623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73550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983137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65948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791130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2/14/2025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22212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2/14/2025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642343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2/14/2025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88917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94600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2/14/2025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0833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8634BA3-A2E2-45C7-9063-11155E9799F9}"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8FAA4-E7EC-4C4A-BDEB-DB4AE3D4A49C}" type="slidenum">
              <a:rPr lang="en-US" smtClean="0"/>
              <a:t>‹#›</a:t>
            </a:fld>
            <a:endParaRPr lang="en-US"/>
          </a:p>
        </p:txBody>
      </p:sp>
      <p:sp>
        <p:nvSpPr>
          <p:cNvPr id="9" name="Title 8"/>
          <p:cNvSpPr>
            <a:spLocks noGrp="1"/>
          </p:cNvSpPr>
          <p:nvPr>
            <p:ph type="title"/>
          </p:nvPr>
        </p:nvSpPr>
        <p:spPr>
          <a:xfrm>
            <a:off x="1219200" y="1544717"/>
            <a:ext cx="9753600" cy="1154097"/>
          </a:xfrm>
        </p:spPr>
        <p:txBody>
          <a:bodyPr/>
          <a:lstStyle/>
          <a:p>
            <a:r>
              <a:rPr lang="en-US"/>
              <a:t>Click to edit Master title style</a:t>
            </a:r>
          </a:p>
        </p:txBody>
      </p:sp>
      <p:sp>
        <p:nvSpPr>
          <p:cNvPr id="8" name="Content Placeholder 7"/>
          <p:cNvSpPr>
            <a:spLocks noGrp="1"/>
          </p:cNvSpPr>
          <p:nvPr>
            <p:ph sz="quarter" idx="13"/>
          </p:nvPr>
        </p:nvSpPr>
        <p:spPr>
          <a:xfrm>
            <a:off x="1219200" y="2743200"/>
            <a:ext cx="475488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42304" y="2743202"/>
            <a:ext cx="475488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412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588000" y="2286000"/>
            <a:ext cx="53848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1219200" y="4059936"/>
            <a:ext cx="3938016" cy="2249424"/>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8634BA3-A2E2-45C7-9063-11155E9799F9}"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8FAA4-E7EC-4C4A-BDEB-DB4AE3D4A49C}" type="slidenum">
              <a:rPr lang="en-US" smtClean="0"/>
              <a:t>‹#›</a:t>
            </a:fld>
            <a:endParaRPr lang="en-US"/>
          </a:p>
        </p:txBody>
      </p:sp>
      <p:sp>
        <p:nvSpPr>
          <p:cNvPr id="15" name="Title 1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022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2341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2/14/2025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20277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5602570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2/14/2025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1033319"/>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2/14/2025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1857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2/14/2025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67544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739675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5476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2/14/2025</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435775580"/>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wmf"/><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le.utah.gov/xcode/Title52/Chapter4/C52-4_1800010118000101.pdf"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le.utah.gov/xcode/Title52/Chapter4/C52-4-S102_1800010118000101.pdf" TargetMode="External"/><Relationship Id="rId1" Type="http://schemas.openxmlformats.org/officeDocument/2006/relationships/slideLayout" Target="../slideLayouts/slideLayout18.xml"/><Relationship Id="rId4" Type="http://schemas.openxmlformats.org/officeDocument/2006/relationships/hyperlink" Target="https://le.utah.gov/xcode/Title52/Chapter4/C52-4-S103_2019051420190514.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customXml" Target="../ink/ink5.xml"/><Relationship Id="rId7" Type="http://schemas.openxmlformats.org/officeDocument/2006/relationships/customXml" Target="../ink/ink4.xml"/><Relationship Id="rId2" Type="http://schemas.openxmlformats.org/officeDocument/2006/relationships/customXml" Target="../ink/ink1.xml"/><Relationship Id="rId1" Type="http://schemas.openxmlformats.org/officeDocument/2006/relationships/slideLayout" Target="../slideLayouts/slideLayout9.xml"/><Relationship Id="rId6" Type="http://schemas.openxmlformats.org/officeDocument/2006/relationships/customXml" Target="../ink/ink3.xml"/><Relationship Id="rId11" Type="http://schemas.openxmlformats.org/officeDocument/2006/relationships/image" Target="../media/image39.emf"/><Relationship Id="rId5" Type="http://schemas.openxmlformats.org/officeDocument/2006/relationships/customXml" Target="../ink/ink2.xml"/><Relationship Id="rId10" Type="http://schemas.openxmlformats.org/officeDocument/2006/relationships/hyperlink" Target="https://le.utah.gov/xcode/Title52/Chapter4/C52-4-S202_2020062520200625.pdf" TargetMode="External"/><Relationship Id="rId4" Type="http://schemas.openxmlformats.org/officeDocument/2006/relationships/image" Target="../media/image40.png"/><Relationship Id="rId9" Type="http://schemas.openxmlformats.org/officeDocument/2006/relationships/customXml" Target="../ink/ink6.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le.utah.gov/xcode/Title52/Chapter4/C52-4-S202_2020062520200625.pdf" TargetMode="Externa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hyperlink" Target="https://le.utah.gov/xcode/Title52/Chapter4/C52-4-S202_2020062520200625.pdf" TargetMode="Externa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Layout" Target="../diagrams/layout1.xml"/><Relationship Id="rId7" Type="http://schemas.openxmlformats.org/officeDocument/2006/relationships/image" Target="../media/image44.jpeg"/><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le.utah.gov/xcode/Title52/Chapter4/C52-4-S103_2019051420190514.pdf" TargetMode="External"/><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hyperlink" Target="https://le.utah.gov/xcode/Title52/Chapter4/C52-4-S103_2019051420190514.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le.utah.gov/xcode/Title52/Chapter4/C52-4-S202_2020062520200625.pdf" TargetMode="Externa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8.xml.rels><?xml version="1.0" encoding="UTF-8" standalone="yes"?>
<Relationships xmlns="http://schemas.openxmlformats.org/package/2006/relationships"><Relationship Id="rId2" Type="http://schemas.openxmlformats.org/officeDocument/2006/relationships/hyperlink" Target="https://le.utah.gov/xcode/Title52/Chapter4/C52-4-S205_2020051220200512.pdf" TargetMode="Externa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s://le.utah.gov/xcode/Title52/Chapter4/52-4-S206.html?v=C52-4-S206_2018050820180508"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le.utah.gov/xcode/Title52/Chapter4/C52-4-S203_2018050820180508.pdf" TargetMode="External"/><Relationship Id="rId2" Type="http://schemas.openxmlformats.org/officeDocument/2006/relationships/hyperlink" Target="https://le.utah.gov/xcode/Title52/Chapter4/C52-4-S206_2018050820180508.pdf" TargetMode="Externa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le.utah.gov/xcode/Title52/Chapter4/C52-4-P3_1800010118000101.pdf" TargetMode="External"/><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6.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hyperlink" Target="https://le.utah.gov/xcode/Title52/Chapter4/C52-4-S104_2018050820180508.pdf" TargetMode="External"/><Relationship Id="rId2" Type="http://schemas.openxmlformats.org/officeDocument/2006/relationships/image" Target="../media/image72.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76516" y="124835"/>
            <a:ext cx="9001462" cy="2387600"/>
          </a:xfrm>
        </p:spPr>
        <p:txBody>
          <a:bodyPr/>
          <a:lstStyle/>
          <a:p>
            <a:r>
              <a:rPr lang="en-US" dirty="0"/>
              <a:t>Special Service Districts</a:t>
            </a:r>
          </a:p>
        </p:txBody>
      </p:sp>
      <p:sp>
        <p:nvSpPr>
          <p:cNvPr id="3" name="Subtitle 2"/>
          <p:cNvSpPr>
            <a:spLocks noGrp="1"/>
          </p:cNvSpPr>
          <p:nvPr>
            <p:ph type="subTitle" idx="1"/>
          </p:nvPr>
        </p:nvSpPr>
        <p:spPr>
          <a:xfrm>
            <a:off x="1595269" y="3602038"/>
            <a:ext cx="4823344" cy="1655762"/>
          </a:xfrm>
        </p:spPr>
        <p:txBody>
          <a:bodyPr>
            <a:normAutofit/>
          </a:bodyPr>
          <a:lstStyle/>
          <a:p>
            <a:r>
              <a:rPr lang="en-US" dirty="0"/>
              <a:t>A primer for Administrative</a:t>
            </a:r>
          </a:p>
          <a:p>
            <a:r>
              <a:rPr lang="en-US" dirty="0"/>
              <a:t>Control Boards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2705" y="2836772"/>
            <a:ext cx="5236540" cy="2768382"/>
          </a:xfrm>
          <a:prstGeom prst="rect">
            <a:avLst/>
          </a:prstGeom>
        </p:spPr>
      </p:pic>
    </p:spTree>
    <p:extLst>
      <p:ext uri="{BB962C8B-B14F-4D97-AF65-F5344CB8AC3E}">
        <p14:creationId xmlns:p14="http://schemas.microsoft.com/office/powerpoint/2010/main" val="326021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20" name="Picture 10" descr="j0187423"/>
          <p:cNvPicPr>
            <a:picLocks noGrp="1" noChangeAspect="1" noChangeArrowheads="1"/>
          </p:cNvPicPr>
          <p:nvPr>
            <p:ph type="title"/>
          </p:nvPr>
        </p:nvPicPr>
        <p:blipFill>
          <a:blip r:embed="rId2">
            <a:extLst>
              <a:ext uri="{28A0092B-C50C-407E-A947-70E740481C1C}">
                <a14:useLocalDpi xmlns:a14="http://schemas.microsoft.com/office/drawing/2010/main" val="0"/>
              </a:ext>
            </a:extLst>
          </a:blip>
          <a:stretch>
            <a:fillRect/>
          </a:stretch>
        </p:blipFill>
        <p:spPr>
          <a:xfrm>
            <a:off x="5424277" y="192644"/>
            <a:ext cx="2287979" cy="2373372"/>
          </a:xfrm>
          <a:noFill/>
          <a:extLst>
            <a:ext uri="{909E8E84-426E-40DD-AFC4-6F175D3DCCD1}">
              <a14:hiddenFill xmlns:a14="http://schemas.microsoft.com/office/drawing/2010/main">
                <a:solidFill>
                  <a:srgbClr val="FFFFFF"/>
                </a:solidFill>
              </a14:hiddenFill>
            </a:ext>
          </a:extLst>
        </p:spPr>
      </p:pic>
      <p:sp>
        <p:nvSpPr>
          <p:cNvPr id="56325" name="Rectangle 5"/>
          <p:cNvSpPr>
            <a:spLocks noChangeArrowheads="1"/>
          </p:cNvSpPr>
          <p:nvPr/>
        </p:nvSpPr>
        <p:spPr bwMode="auto">
          <a:xfrm>
            <a:off x="2990851" y="4962525"/>
            <a:ext cx="766557" cy="369332"/>
          </a:xfrm>
          <a:prstGeom prst="rect">
            <a:avLst/>
          </a:prstGeom>
          <a:noFill/>
          <a:ln w="9525">
            <a:noFill/>
            <a:miter lim="800000"/>
            <a:headEnd/>
            <a:tailEnd/>
          </a:ln>
          <a:effectLst/>
        </p:spPr>
        <p:txBody>
          <a:bodyPr wrap="none">
            <a:spAutoFit/>
          </a:bodyPr>
          <a:lstStyle/>
          <a:p>
            <a:pPr lvl="1" eaLnBrk="1" hangingPunct="1">
              <a:spcBef>
                <a:spcPct val="20000"/>
              </a:spcBef>
              <a:buClr>
                <a:schemeClr val="accent2"/>
              </a:buClr>
              <a:buSzPct val="70000"/>
              <a:buFont typeface="Wingdings" pitchFamily="2" charset="2"/>
              <a:buChar char="n"/>
              <a:defRPr/>
            </a:pPr>
            <a:endParaRPr lang="en-US">
              <a:effectLst>
                <a:outerShdw blurRad="38100" dist="38100" dir="2700000" algn="tl">
                  <a:srgbClr val="000000"/>
                </a:outerShdw>
              </a:effectLst>
            </a:endParaRPr>
          </a:p>
        </p:txBody>
      </p:sp>
      <p:sp>
        <p:nvSpPr>
          <p:cNvPr id="3" name="TextBox 2"/>
          <p:cNvSpPr txBox="1"/>
          <p:nvPr/>
        </p:nvSpPr>
        <p:spPr>
          <a:xfrm>
            <a:off x="4952146" y="5380514"/>
            <a:ext cx="6302828" cy="646331"/>
          </a:xfrm>
          <a:prstGeom prst="rect">
            <a:avLst/>
          </a:prstGeom>
          <a:noFill/>
        </p:spPr>
        <p:txBody>
          <a:bodyPr wrap="square" rtlCol="0">
            <a:spAutoFit/>
          </a:bodyPr>
          <a:lstStyle/>
          <a:p>
            <a:r>
              <a:rPr lang="en-US" dirty="0">
                <a:solidFill>
                  <a:srgbClr val="FFFF00"/>
                </a:solidFill>
              </a:rPr>
              <a:t>* with the consent of the Board (and with respect to recreation districts, the consent of the  County Council)</a:t>
            </a:r>
          </a:p>
        </p:txBody>
      </p:sp>
      <p:pic>
        <p:nvPicPr>
          <p:cNvPr id="2052" name="Picture 4" descr="Water pipelines">
            <a:extLst>
              <a:ext uri="{FF2B5EF4-FFF2-40B4-BE49-F238E27FC236}">
                <a16:creationId xmlns:a16="http://schemas.microsoft.com/office/drawing/2014/main" id="{87A73059-E48D-4EDF-931B-02A523D4B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1705" y="164882"/>
            <a:ext cx="3201512" cy="24011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lacked-Out Fire Trucks: 3 Benefits for Fire Departments">
            <a:extLst>
              <a:ext uri="{FF2B5EF4-FFF2-40B4-BE49-F238E27FC236}">
                <a16:creationId xmlns:a16="http://schemas.microsoft.com/office/drawing/2014/main" id="{C536D42E-F872-4D46-9145-EF53FDE4E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34" y="5011089"/>
            <a:ext cx="3602182" cy="16753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ield House | Recreational Sports | Virginia Tech">
            <a:extLst>
              <a:ext uri="{FF2B5EF4-FFF2-40B4-BE49-F238E27FC236}">
                <a16:creationId xmlns:a16="http://schemas.microsoft.com/office/drawing/2014/main" id="{CC5BDC1B-31FB-4220-8B88-1559913562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34" y="164882"/>
            <a:ext cx="4184073" cy="3138055"/>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a:extLst>
              <a:ext uri="{FF2B5EF4-FFF2-40B4-BE49-F238E27FC236}">
                <a16:creationId xmlns:a16="http://schemas.microsoft.com/office/drawing/2014/main" id="{716BF8AD-1C43-4F1B-9FEA-F1D9E0FBCA75}"/>
              </a:ext>
            </a:extLst>
          </p:cNvPr>
          <p:cNvSpPr txBox="1">
            <a:spLocks noChangeArrowheads="1"/>
          </p:cNvSpPr>
          <p:nvPr/>
        </p:nvSpPr>
        <p:spPr>
          <a:xfrm>
            <a:off x="2194625" y="1960792"/>
            <a:ext cx="9748533" cy="498264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buFont typeface="Arial" panose="020B0604020202020204" pitchFamily="34" charset="0"/>
              <a:buNone/>
              <a:defRPr/>
            </a:pPr>
            <a:r>
              <a:rPr lang="en-US" sz="2400" dirty="0">
                <a:solidFill>
                  <a:srgbClr val="FFFF00"/>
                </a:solidFill>
              </a:rPr>
              <a:t>     </a:t>
            </a:r>
            <a:r>
              <a:rPr lang="en-US" sz="2800" u="sng" dirty="0">
                <a:solidFill>
                  <a:srgbClr val="FFFF00"/>
                </a:solidFill>
              </a:rPr>
              <a:t>Asset Manager Role</a:t>
            </a:r>
            <a:endParaRPr lang="en-US" sz="2800" dirty="0">
              <a:solidFill>
                <a:srgbClr val="FFFF00"/>
              </a:solidFill>
            </a:endParaRPr>
          </a:p>
          <a:p>
            <a:pPr lvl="1">
              <a:defRPr/>
            </a:pPr>
            <a:r>
              <a:rPr lang="en-US" sz="2400" dirty="0"/>
              <a:t>Approves construction and alteration of all District facilities </a:t>
            </a:r>
          </a:p>
          <a:p>
            <a:pPr lvl="1">
              <a:defRPr/>
            </a:pPr>
            <a:r>
              <a:rPr lang="en-US" sz="2400" dirty="0"/>
              <a:t>Exercises control over </a:t>
            </a:r>
            <a:r>
              <a:rPr lang="en-US" sz="2400" b="1" dirty="0">
                <a:solidFill>
                  <a:srgbClr val="66FFFF"/>
                </a:solidFill>
              </a:rPr>
              <a:t>all assets and real property</a:t>
            </a:r>
          </a:p>
          <a:p>
            <a:pPr lvl="1">
              <a:defRPr/>
            </a:pPr>
            <a:r>
              <a:rPr lang="en-US" sz="2400" dirty="0"/>
              <a:t>Develops Capital Facilities Plan (which is approved by the Board and County Council) and Implements Plan</a:t>
            </a:r>
          </a:p>
          <a:p>
            <a:pPr lvl="1">
              <a:defRPr/>
            </a:pPr>
            <a:r>
              <a:rPr lang="en-US" sz="2400" dirty="0"/>
              <a:t>Purchases and Disposes of all real</a:t>
            </a:r>
            <a:r>
              <a:rPr lang="en-US" sz="2400" b="1" dirty="0">
                <a:solidFill>
                  <a:srgbClr val="FFFF00"/>
                </a:solidFill>
              </a:rPr>
              <a:t>*</a:t>
            </a:r>
            <a:r>
              <a:rPr lang="en-US" sz="2400" dirty="0"/>
              <a:t> and personal property</a:t>
            </a:r>
          </a:p>
          <a:p>
            <a:pPr lvl="1">
              <a:defRPr/>
            </a:pPr>
            <a:endParaRPr lang="en-US" sz="2400" dirty="0"/>
          </a:p>
        </p:txBody>
      </p:sp>
    </p:spTree>
    <p:extLst>
      <p:ext uri="{BB962C8B-B14F-4D97-AF65-F5344CB8AC3E}">
        <p14:creationId xmlns:p14="http://schemas.microsoft.com/office/powerpoint/2010/main" val="31360657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xfrm>
            <a:off x="6445937" y="410030"/>
            <a:ext cx="5385845" cy="4656116"/>
          </a:xfrm>
        </p:spPr>
        <p:txBody>
          <a:bodyPr>
            <a:normAutofit fontScale="92500" lnSpcReduction="10000"/>
          </a:bodyPr>
          <a:lstStyle/>
          <a:p>
            <a:pPr eaLnBrk="1" hangingPunct="1">
              <a:lnSpc>
                <a:spcPct val="80000"/>
              </a:lnSpc>
              <a:defRPr/>
            </a:pPr>
            <a:endParaRPr lang="en-US" u="sng" dirty="0"/>
          </a:p>
          <a:p>
            <a:pPr marL="0" indent="0" eaLnBrk="1" hangingPunct="1">
              <a:lnSpc>
                <a:spcPct val="80000"/>
              </a:lnSpc>
              <a:buNone/>
              <a:defRPr/>
            </a:pPr>
            <a:r>
              <a:rPr lang="en-US" sz="2800" dirty="0">
                <a:solidFill>
                  <a:srgbClr val="FFFF00"/>
                </a:solidFill>
              </a:rPr>
              <a:t>     </a:t>
            </a:r>
            <a:r>
              <a:rPr lang="en-US" sz="3500" u="sng" dirty="0">
                <a:solidFill>
                  <a:srgbClr val="FFFF00"/>
                </a:solidFill>
              </a:rPr>
              <a:t>Liaison Role</a:t>
            </a:r>
          </a:p>
          <a:p>
            <a:pPr eaLnBrk="1" hangingPunct="1">
              <a:lnSpc>
                <a:spcPct val="80000"/>
              </a:lnSpc>
              <a:defRPr/>
            </a:pPr>
            <a:endParaRPr lang="en-US" dirty="0"/>
          </a:p>
          <a:p>
            <a:pPr lvl="1" eaLnBrk="1" hangingPunct="1">
              <a:lnSpc>
                <a:spcPct val="80000"/>
              </a:lnSpc>
              <a:defRPr/>
            </a:pPr>
            <a:r>
              <a:rPr lang="en-US" sz="2200" dirty="0"/>
              <a:t>County Manager</a:t>
            </a:r>
          </a:p>
          <a:p>
            <a:pPr lvl="1" eaLnBrk="1" hangingPunct="1">
              <a:lnSpc>
                <a:spcPct val="80000"/>
              </a:lnSpc>
              <a:defRPr/>
            </a:pPr>
            <a:r>
              <a:rPr lang="en-US" sz="2200" dirty="0"/>
              <a:t>County Council</a:t>
            </a:r>
          </a:p>
          <a:p>
            <a:pPr lvl="1" eaLnBrk="1" hangingPunct="1">
              <a:lnSpc>
                <a:spcPct val="80000"/>
              </a:lnSpc>
              <a:defRPr/>
            </a:pPr>
            <a:r>
              <a:rPr lang="en-US" sz="2200" dirty="0"/>
              <a:t>County Attorney</a:t>
            </a:r>
          </a:p>
          <a:p>
            <a:pPr lvl="1" eaLnBrk="1" hangingPunct="1">
              <a:lnSpc>
                <a:spcPct val="80000"/>
              </a:lnSpc>
              <a:defRPr/>
            </a:pPr>
            <a:r>
              <a:rPr lang="en-US" sz="2200" dirty="0"/>
              <a:t>Intergovernmental Relations</a:t>
            </a:r>
          </a:p>
          <a:p>
            <a:pPr lvl="2">
              <a:lnSpc>
                <a:spcPct val="80000"/>
              </a:lnSpc>
              <a:defRPr/>
            </a:pPr>
            <a:r>
              <a:rPr lang="en-US" sz="2200" dirty="0"/>
              <a:t>County</a:t>
            </a:r>
          </a:p>
          <a:p>
            <a:pPr lvl="2">
              <a:lnSpc>
                <a:spcPct val="80000"/>
              </a:lnSpc>
              <a:defRPr/>
            </a:pPr>
            <a:r>
              <a:rPr lang="en-US" sz="2200" dirty="0"/>
              <a:t>Cities</a:t>
            </a:r>
          </a:p>
          <a:p>
            <a:pPr lvl="2">
              <a:lnSpc>
                <a:spcPct val="80000"/>
              </a:lnSpc>
              <a:defRPr/>
            </a:pPr>
            <a:r>
              <a:rPr lang="en-US" sz="2200" dirty="0"/>
              <a:t>SSD</a:t>
            </a:r>
          </a:p>
          <a:p>
            <a:pPr lvl="2">
              <a:lnSpc>
                <a:spcPct val="80000"/>
              </a:lnSpc>
              <a:defRPr/>
            </a:pPr>
            <a:r>
              <a:rPr lang="en-US" sz="2200" dirty="0"/>
              <a:t>Independent Local Districts</a:t>
            </a:r>
          </a:p>
          <a:p>
            <a:pPr lvl="2">
              <a:lnSpc>
                <a:spcPct val="80000"/>
              </a:lnSpc>
              <a:defRPr/>
            </a:pPr>
            <a:r>
              <a:rPr lang="en-US" sz="2200" dirty="0"/>
              <a:t>School District</a:t>
            </a:r>
          </a:p>
          <a:p>
            <a:pPr lvl="1" eaLnBrk="1" hangingPunct="1">
              <a:lnSpc>
                <a:spcPct val="80000"/>
              </a:lnSpc>
              <a:defRPr/>
            </a:pPr>
            <a:r>
              <a:rPr lang="en-US" sz="2200" dirty="0"/>
              <a:t>Special Service District Association</a:t>
            </a:r>
          </a:p>
          <a:p>
            <a:pPr lvl="1" eaLnBrk="1" hangingPunct="1">
              <a:lnSpc>
                <a:spcPct val="80000"/>
              </a:lnSpc>
              <a:defRPr/>
            </a:pPr>
            <a:r>
              <a:rPr lang="en-US" sz="2200" dirty="0"/>
              <a:t>Acts as the </a:t>
            </a:r>
            <a:r>
              <a:rPr lang="en-US" sz="2200" b="1" dirty="0">
                <a:solidFill>
                  <a:srgbClr val="66FFFF"/>
                </a:solidFill>
              </a:rPr>
              <a:t>Public Relations Officer </a:t>
            </a:r>
            <a:r>
              <a:rPr lang="en-US" sz="2200" dirty="0"/>
              <a:t>(with assistance from the</a:t>
            </a:r>
          </a:p>
          <a:p>
            <a:pPr marL="457200" lvl="1" indent="0" eaLnBrk="1" hangingPunct="1">
              <a:lnSpc>
                <a:spcPct val="80000"/>
              </a:lnSpc>
              <a:buNone/>
              <a:defRPr/>
            </a:pPr>
            <a:r>
              <a:rPr lang="en-US" sz="2200" dirty="0"/>
              <a:t>    County’s PIO)</a:t>
            </a:r>
          </a:p>
          <a:p>
            <a:pPr lvl="1" eaLnBrk="1" hangingPunct="1">
              <a:lnSpc>
                <a:spcPct val="80000"/>
              </a:lnSpc>
              <a:defRPr/>
            </a:pPr>
            <a:endParaRPr lang="en-US" dirty="0"/>
          </a:p>
        </p:txBody>
      </p:sp>
      <p:pic>
        <p:nvPicPr>
          <p:cNvPr id="5124" name="Picture 4" descr="Government Relations | Cornerstone Solutions">
            <a:extLst>
              <a:ext uri="{FF2B5EF4-FFF2-40B4-BE49-F238E27FC236}">
                <a16:creationId xmlns:a16="http://schemas.microsoft.com/office/drawing/2014/main" id="{F99B68D3-FD4D-445A-8B89-393523910E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522" y="323272"/>
            <a:ext cx="5970415" cy="5814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3263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63">
                                            <p:txEl>
                                              <p:pRg st="3" end="3"/>
                                            </p:txEl>
                                          </p:spTgt>
                                        </p:tgtEl>
                                        <p:attrNameLst>
                                          <p:attrName>style.visibility</p:attrName>
                                        </p:attrNameLst>
                                      </p:cBhvr>
                                      <p:to>
                                        <p:strVal val="visible"/>
                                      </p:to>
                                    </p:set>
                                    <p:animEffect transition="in" filter="fade">
                                      <p:cBhvr>
                                        <p:cTn id="7" dur="500"/>
                                        <p:tgtEl>
                                          <p:spTgt spid="6656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6563">
                                            <p:txEl>
                                              <p:pRg st="4" end="4"/>
                                            </p:txEl>
                                          </p:spTgt>
                                        </p:tgtEl>
                                        <p:attrNameLst>
                                          <p:attrName>style.visibility</p:attrName>
                                        </p:attrNameLst>
                                      </p:cBhvr>
                                      <p:to>
                                        <p:strVal val="visible"/>
                                      </p:to>
                                    </p:set>
                                    <p:animEffect transition="in" filter="fade">
                                      <p:cBhvr>
                                        <p:cTn id="10" dur="500"/>
                                        <p:tgtEl>
                                          <p:spTgt spid="6656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6563">
                                            <p:txEl>
                                              <p:pRg st="5" end="5"/>
                                            </p:txEl>
                                          </p:spTgt>
                                        </p:tgtEl>
                                        <p:attrNameLst>
                                          <p:attrName>style.visibility</p:attrName>
                                        </p:attrNameLst>
                                      </p:cBhvr>
                                      <p:to>
                                        <p:strVal val="visible"/>
                                      </p:to>
                                    </p:set>
                                    <p:animEffect transition="in" filter="fade">
                                      <p:cBhvr>
                                        <p:cTn id="13" dur="500"/>
                                        <p:tgtEl>
                                          <p:spTgt spid="6656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66563">
                                            <p:txEl>
                                              <p:pRg st="6" end="6"/>
                                            </p:txEl>
                                          </p:spTgt>
                                        </p:tgtEl>
                                        <p:attrNameLst>
                                          <p:attrName>style.visibility</p:attrName>
                                        </p:attrNameLst>
                                      </p:cBhvr>
                                      <p:to>
                                        <p:strVal val="visible"/>
                                      </p:to>
                                    </p:set>
                                    <p:animEffect transition="in" filter="fade">
                                      <p:cBhvr>
                                        <p:cTn id="16" dur="500"/>
                                        <p:tgtEl>
                                          <p:spTgt spid="66563">
                                            <p:txEl>
                                              <p:pRg st="6" end="6"/>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66563">
                                            <p:txEl>
                                              <p:pRg st="7" end="7"/>
                                            </p:txEl>
                                          </p:spTgt>
                                        </p:tgtEl>
                                        <p:attrNameLst>
                                          <p:attrName>style.visibility</p:attrName>
                                        </p:attrNameLst>
                                      </p:cBhvr>
                                      <p:to>
                                        <p:strVal val="visible"/>
                                      </p:to>
                                    </p:set>
                                    <p:animEffect transition="in" filter="fade">
                                      <p:cBhvr>
                                        <p:cTn id="19" dur="500"/>
                                        <p:tgtEl>
                                          <p:spTgt spid="66563">
                                            <p:txEl>
                                              <p:pRg st="7" end="7"/>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6563">
                                            <p:txEl>
                                              <p:pRg st="8" end="8"/>
                                            </p:txEl>
                                          </p:spTgt>
                                        </p:tgtEl>
                                        <p:attrNameLst>
                                          <p:attrName>style.visibility</p:attrName>
                                        </p:attrNameLst>
                                      </p:cBhvr>
                                      <p:to>
                                        <p:strVal val="visible"/>
                                      </p:to>
                                    </p:set>
                                    <p:animEffect transition="in" filter="fade">
                                      <p:cBhvr>
                                        <p:cTn id="22" dur="500"/>
                                        <p:tgtEl>
                                          <p:spTgt spid="66563">
                                            <p:txEl>
                                              <p:pRg st="8" end="8"/>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66563">
                                            <p:txEl>
                                              <p:pRg st="9" end="9"/>
                                            </p:txEl>
                                          </p:spTgt>
                                        </p:tgtEl>
                                        <p:attrNameLst>
                                          <p:attrName>style.visibility</p:attrName>
                                        </p:attrNameLst>
                                      </p:cBhvr>
                                      <p:to>
                                        <p:strVal val="visible"/>
                                      </p:to>
                                    </p:set>
                                    <p:animEffect transition="in" filter="fade">
                                      <p:cBhvr>
                                        <p:cTn id="25" dur="500"/>
                                        <p:tgtEl>
                                          <p:spTgt spid="66563">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6563">
                                            <p:txEl>
                                              <p:pRg st="10" end="10"/>
                                            </p:txEl>
                                          </p:spTgt>
                                        </p:tgtEl>
                                        <p:attrNameLst>
                                          <p:attrName>style.visibility</p:attrName>
                                        </p:attrNameLst>
                                      </p:cBhvr>
                                      <p:to>
                                        <p:strVal val="visible"/>
                                      </p:to>
                                    </p:set>
                                    <p:animEffect transition="in" filter="fade">
                                      <p:cBhvr>
                                        <p:cTn id="28" dur="500"/>
                                        <p:tgtEl>
                                          <p:spTgt spid="66563">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6563">
                                            <p:txEl>
                                              <p:pRg st="11" end="11"/>
                                            </p:txEl>
                                          </p:spTgt>
                                        </p:tgtEl>
                                        <p:attrNameLst>
                                          <p:attrName>style.visibility</p:attrName>
                                        </p:attrNameLst>
                                      </p:cBhvr>
                                      <p:to>
                                        <p:strVal val="visible"/>
                                      </p:to>
                                    </p:set>
                                    <p:animEffect transition="in" filter="fade">
                                      <p:cBhvr>
                                        <p:cTn id="31" dur="500"/>
                                        <p:tgtEl>
                                          <p:spTgt spid="66563">
                                            <p:txEl>
                                              <p:pRg st="11" end="1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6563">
                                            <p:txEl>
                                              <p:pRg st="12" end="12"/>
                                            </p:txEl>
                                          </p:spTgt>
                                        </p:tgtEl>
                                        <p:attrNameLst>
                                          <p:attrName>style.visibility</p:attrName>
                                        </p:attrNameLst>
                                      </p:cBhvr>
                                      <p:to>
                                        <p:strVal val="visible"/>
                                      </p:to>
                                    </p:set>
                                    <p:animEffect transition="in" filter="fade">
                                      <p:cBhvr>
                                        <p:cTn id="34" dur="500"/>
                                        <p:tgtEl>
                                          <p:spTgt spid="66563">
                                            <p:txEl>
                                              <p:pRg st="12" end="1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66563">
                                            <p:txEl>
                                              <p:pRg st="13" end="13"/>
                                            </p:txEl>
                                          </p:spTgt>
                                        </p:tgtEl>
                                        <p:attrNameLst>
                                          <p:attrName>style.visibility</p:attrName>
                                        </p:attrNameLst>
                                      </p:cBhvr>
                                      <p:to>
                                        <p:strVal val="visible"/>
                                      </p:to>
                                    </p:set>
                                    <p:animEffect transition="in" filter="fade">
                                      <p:cBhvr>
                                        <p:cTn id="37" dur="500"/>
                                        <p:tgtEl>
                                          <p:spTgt spid="66563">
                                            <p:txEl>
                                              <p:pRg st="13" end="13"/>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6563">
                                            <p:txEl>
                                              <p:pRg st="14" end="14"/>
                                            </p:txEl>
                                          </p:spTgt>
                                        </p:tgtEl>
                                        <p:attrNameLst>
                                          <p:attrName>style.visibility</p:attrName>
                                        </p:attrNameLst>
                                      </p:cBhvr>
                                      <p:to>
                                        <p:strVal val="visible"/>
                                      </p:to>
                                    </p:set>
                                    <p:animEffect transition="in" filter="fade">
                                      <p:cBhvr>
                                        <p:cTn id="40" dur="500"/>
                                        <p:tgtEl>
                                          <p:spTgt spid="6656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2669937" y="245055"/>
            <a:ext cx="4695316" cy="5795527"/>
          </a:xfrm>
        </p:spPr>
        <p:txBody>
          <a:bodyPr>
            <a:normAutofit fontScale="85000" lnSpcReduction="10000"/>
          </a:bodyPr>
          <a:lstStyle/>
          <a:p>
            <a:pPr marL="0" indent="0" eaLnBrk="1" hangingPunct="1">
              <a:buNone/>
              <a:defRPr/>
            </a:pPr>
            <a:r>
              <a:rPr lang="en-US" sz="2400" dirty="0">
                <a:solidFill>
                  <a:srgbClr val="FFFF00"/>
                </a:solidFill>
              </a:rPr>
              <a:t>     	 </a:t>
            </a:r>
            <a:r>
              <a:rPr lang="en-US" sz="2800" u="sng" dirty="0">
                <a:solidFill>
                  <a:srgbClr val="FFFF00"/>
                </a:solidFill>
              </a:rPr>
              <a:t>Regulatory Role</a:t>
            </a:r>
          </a:p>
          <a:p>
            <a:pPr eaLnBrk="1" hangingPunct="1">
              <a:defRPr/>
            </a:pPr>
            <a:endParaRPr lang="en-US" u="sng" dirty="0"/>
          </a:p>
          <a:p>
            <a:pPr lvl="1" eaLnBrk="1" hangingPunct="1">
              <a:defRPr/>
            </a:pPr>
            <a:r>
              <a:rPr lang="en-US" sz="2000" dirty="0"/>
              <a:t>Enforces </a:t>
            </a:r>
            <a:r>
              <a:rPr lang="en-US" sz="2000" b="1" u="sng" dirty="0">
                <a:solidFill>
                  <a:srgbClr val="66FFFF"/>
                </a:solidFill>
              </a:rPr>
              <a:t>compliance</a:t>
            </a:r>
            <a:r>
              <a:rPr lang="en-US" sz="2000" b="1" u="sng" dirty="0"/>
              <a:t> </a:t>
            </a:r>
            <a:r>
              <a:rPr lang="en-US" sz="2000" dirty="0"/>
              <a:t>with all District rules, regulations, policies and procedures</a:t>
            </a:r>
          </a:p>
          <a:p>
            <a:pPr lvl="1" eaLnBrk="1" hangingPunct="1">
              <a:defRPr/>
            </a:pPr>
            <a:r>
              <a:rPr lang="en-US" sz="2000" dirty="0"/>
              <a:t>Subdivision plat approval (service provider sign-off)</a:t>
            </a:r>
          </a:p>
          <a:p>
            <a:pPr lvl="1" eaLnBrk="1" hangingPunct="1">
              <a:defRPr/>
            </a:pPr>
            <a:r>
              <a:rPr lang="en-US" sz="2000" dirty="0"/>
              <a:t>Custodian of Board minutes and actions (District Clerk)</a:t>
            </a:r>
          </a:p>
          <a:p>
            <a:pPr lvl="1" eaLnBrk="1" hangingPunct="1">
              <a:defRPr/>
            </a:pPr>
            <a:r>
              <a:rPr lang="en-US" sz="2000" dirty="0"/>
              <a:t>Prepares rules, regulations, policies and procedures for consideration by the Board </a:t>
            </a:r>
          </a:p>
          <a:p>
            <a:pPr lvl="1" eaLnBrk="1" hangingPunct="1">
              <a:defRPr/>
            </a:pPr>
            <a:r>
              <a:rPr lang="en-US" sz="2000" b="1" dirty="0">
                <a:solidFill>
                  <a:srgbClr val="66FFFF"/>
                </a:solidFill>
              </a:rPr>
              <a:t>Resolves complaints</a:t>
            </a:r>
          </a:p>
          <a:p>
            <a:pPr lvl="1" eaLnBrk="1" hangingPunct="1">
              <a:defRPr/>
            </a:pPr>
            <a:r>
              <a:rPr lang="en-US" sz="2000" dirty="0"/>
              <a:t>Prepares organization master plans </a:t>
            </a:r>
          </a:p>
          <a:p>
            <a:pPr lvl="1" eaLnBrk="1" hangingPunct="1">
              <a:defRPr/>
            </a:pPr>
            <a:r>
              <a:rPr lang="en-US" sz="2000" dirty="0"/>
              <a:t>Complies with GRAMA (appoints GRAMA Officer) and OPMA</a:t>
            </a:r>
          </a:p>
          <a:p>
            <a:pPr lvl="1" eaLnBrk="1" hangingPunct="1">
              <a:defRPr/>
            </a:pPr>
            <a:r>
              <a:rPr lang="en-US" sz="2000" dirty="0"/>
              <a:t>Renews registration with LTG annually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662" y="3498192"/>
            <a:ext cx="2733631" cy="320279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148" name="Picture 4" descr="WHAT IS REGULATORY COMPLIANCE AND WHY IS IT IMPORTANT?">
            <a:extLst>
              <a:ext uri="{FF2B5EF4-FFF2-40B4-BE49-F238E27FC236}">
                <a16:creationId xmlns:a16="http://schemas.microsoft.com/office/drawing/2014/main" id="{D05A8CDF-9C76-43F9-9C0F-C2C20C387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5253" y="372629"/>
            <a:ext cx="4487601" cy="3459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150" name="Picture 6" descr="Financial Professional Regulation &amp; Oversight | Why LPL Financial">
            <a:extLst>
              <a:ext uri="{FF2B5EF4-FFF2-40B4-BE49-F238E27FC236}">
                <a16:creationId xmlns:a16="http://schemas.microsoft.com/office/drawing/2014/main" id="{CAEDE5F9-DE76-4A09-AF23-CD0669E425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9804" y="4104121"/>
            <a:ext cx="3238500" cy="2381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6154" name="Picture 10" descr="Regulatory Issues">
            <a:extLst>
              <a:ext uri="{FF2B5EF4-FFF2-40B4-BE49-F238E27FC236}">
                <a16:creationId xmlns:a16="http://schemas.microsoft.com/office/drawing/2014/main" id="{C2CEF468-F062-416C-A0CE-0D850A9BA0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725" y="817418"/>
            <a:ext cx="2851503" cy="189807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94246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5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45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Rot="1" noChangeArrowheads="1"/>
          </p:cNvSpPr>
          <p:nvPr>
            <p:ph type="title"/>
          </p:nvPr>
        </p:nvSpPr>
        <p:spPr/>
        <p:txBody>
          <a:bodyPr/>
          <a:lstStyle/>
          <a:p>
            <a:pPr eaLnBrk="1" hangingPunct="1">
              <a:defRPr/>
            </a:pPr>
            <a:r>
              <a:rPr lang="en-US" dirty="0">
                <a:solidFill>
                  <a:srgbClr val="FFFF00"/>
                </a:solidFill>
              </a:rPr>
              <a:t>The administrative</a:t>
            </a:r>
            <a:br>
              <a:rPr lang="en-US" dirty="0">
                <a:solidFill>
                  <a:srgbClr val="FFFF00"/>
                </a:solidFill>
              </a:rPr>
            </a:br>
            <a:r>
              <a:rPr lang="en-US" dirty="0">
                <a:solidFill>
                  <a:srgbClr val="FFFF00"/>
                </a:solidFill>
              </a:rPr>
              <a:t> control board</a:t>
            </a:r>
          </a:p>
        </p:txBody>
      </p:sp>
      <p:sp>
        <p:nvSpPr>
          <p:cNvPr id="125955" name="Rectangle 3"/>
          <p:cNvSpPr>
            <a:spLocks noGrp="1" noChangeArrowheads="1"/>
          </p:cNvSpPr>
          <p:nvPr>
            <p:ph idx="1"/>
          </p:nvPr>
        </p:nvSpPr>
        <p:spPr/>
        <p:txBody>
          <a:bodyPr/>
          <a:lstStyle/>
          <a:p>
            <a:pPr eaLnBrk="1" hangingPunct="1">
              <a:defRPr/>
            </a:pPr>
            <a:r>
              <a:rPr lang="en-US" sz="3600" dirty="0"/>
              <a:t>Regulatory Role</a:t>
            </a:r>
          </a:p>
          <a:p>
            <a:pPr eaLnBrk="1" hangingPunct="1">
              <a:defRPr/>
            </a:pPr>
            <a:r>
              <a:rPr lang="en-US" sz="3600" dirty="0"/>
              <a:t>Financial Role</a:t>
            </a:r>
          </a:p>
          <a:p>
            <a:pPr eaLnBrk="1" hangingPunct="1">
              <a:defRPr/>
            </a:pPr>
            <a:r>
              <a:rPr lang="en-US" sz="3600" dirty="0"/>
              <a:t>Supervisory Role</a:t>
            </a:r>
          </a:p>
          <a:p>
            <a:pPr eaLnBrk="1" hangingPunct="1">
              <a:defRPr/>
            </a:pPr>
            <a:r>
              <a:rPr lang="en-US" sz="3600" dirty="0"/>
              <a:t>Governing Body Role</a:t>
            </a:r>
          </a:p>
          <a:p>
            <a:pPr eaLnBrk="1" hangingPunct="1">
              <a:defRPr/>
            </a:pPr>
            <a:endParaRPr lang="en-US" sz="3600" dirty="0"/>
          </a:p>
          <a:p>
            <a:pPr eaLnBrk="1" hangingPunct="1">
              <a:defRPr/>
            </a:pPr>
            <a:endParaRPr lang="en-US" dirty="0"/>
          </a:p>
        </p:txBody>
      </p:sp>
      <p:pic>
        <p:nvPicPr>
          <p:cNvPr id="7170" name="Picture 2" descr="Board Directors Need to Get Involved With Cyber Risk Governance">
            <a:extLst>
              <a:ext uri="{FF2B5EF4-FFF2-40B4-BE49-F238E27FC236}">
                <a16:creationId xmlns:a16="http://schemas.microsoft.com/office/drawing/2014/main" id="{94105F3B-E633-4780-9EB3-05EB51B8A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5429" y="2096064"/>
            <a:ext cx="5337330" cy="330026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721A5A-09AE-413C-B50E-6B14BA0EB884}"/>
              </a:ext>
            </a:extLst>
          </p:cNvPr>
          <p:cNvSpPr txBox="1"/>
          <p:nvPr/>
        </p:nvSpPr>
        <p:spPr>
          <a:xfrm>
            <a:off x="1028700" y="5530362"/>
            <a:ext cx="5067300" cy="923330"/>
          </a:xfrm>
          <a:prstGeom prst="rect">
            <a:avLst/>
          </a:prstGeom>
          <a:noFill/>
        </p:spPr>
        <p:txBody>
          <a:bodyPr wrap="square" rtlCol="0">
            <a:spAutoFit/>
          </a:bodyPr>
          <a:lstStyle/>
          <a:p>
            <a:r>
              <a:rPr lang="en-US" dirty="0">
                <a:solidFill>
                  <a:srgbClr val="66FFFF"/>
                </a:solidFill>
              </a:rPr>
              <a:t>**Utah State Auditor provides a “Little Manual for Local and Special Service Districts” as a resource</a:t>
            </a:r>
          </a:p>
        </p:txBody>
      </p:sp>
    </p:spTree>
    <p:extLst>
      <p:ext uri="{BB962C8B-B14F-4D97-AF65-F5344CB8AC3E}">
        <p14:creationId xmlns:p14="http://schemas.microsoft.com/office/powerpoint/2010/main" val="23006768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a:xfrm>
            <a:off x="1873594" y="1166018"/>
            <a:ext cx="8229600" cy="4525963"/>
          </a:xfrm>
        </p:spPr>
        <p:txBody>
          <a:bodyPr/>
          <a:lstStyle/>
          <a:p>
            <a:pPr marL="0" indent="0" eaLnBrk="1" hangingPunct="1">
              <a:buNone/>
              <a:defRPr/>
            </a:pPr>
            <a:r>
              <a:rPr lang="en-US" sz="3600" dirty="0">
                <a:solidFill>
                  <a:srgbClr val="FFFF00"/>
                </a:solidFill>
              </a:rPr>
              <a:t>    			</a:t>
            </a:r>
            <a:r>
              <a:rPr lang="en-US" sz="2800" u="sng" dirty="0">
                <a:solidFill>
                  <a:srgbClr val="FFFF00"/>
                </a:solidFill>
              </a:rPr>
              <a:t>Regulatory Role</a:t>
            </a:r>
          </a:p>
          <a:p>
            <a:pPr marL="0" indent="0" eaLnBrk="1" hangingPunct="1">
              <a:buNone/>
              <a:defRPr/>
            </a:pPr>
            <a:endParaRPr lang="en-US" sz="2800" u="sng" dirty="0">
              <a:solidFill>
                <a:srgbClr val="FFFF00"/>
              </a:solidFill>
            </a:endParaRPr>
          </a:p>
          <a:p>
            <a:pPr lvl="1" eaLnBrk="1" hangingPunct="1">
              <a:defRPr/>
            </a:pPr>
            <a:r>
              <a:rPr lang="en-US" sz="2000" b="1" dirty="0">
                <a:solidFill>
                  <a:srgbClr val="66FFFF"/>
                </a:solidFill>
              </a:rPr>
              <a:t>Recommends bylaws, policies, procedures, and regulations to the County Council</a:t>
            </a:r>
          </a:p>
          <a:p>
            <a:pPr lvl="1" eaLnBrk="1" hangingPunct="1">
              <a:defRPr/>
            </a:pPr>
            <a:r>
              <a:rPr lang="en-US" sz="2000" dirty="0"/>
              <a:t>May sit in an appellate role to hear appeals                                 as part of its Policies, Procedures, and                        Regulations</a:t>
            </a:r>
            <a:r>
              <a:rPr lang="en-US" sz="2000" b="1" dirty="0">
                <a:solidFill>
                  <a:srgbClr val="FFFF00"/>
                </a:solidFill>
              </a:rPr>
              <a:t>*</a:t>
            </a:r>
          </a:p>
          <a:p>
            <a:pPr lvl="1" eaLnBrk="1" hangingPunct="1">
              <a:lnSpc>
                <a:spcPct val="100000"/>
              </a:lnSpc>
              <a:defRPr/>
            </a:pPr>
            <a:r>
              <a:rPr lang="en-US" sz="2000" dirty="0"/>
              <a:t>Recommends organization master plans to</a:t>
            </a:r>
          </a:p>
          <a:p>
            <a:pPr marL="457200" lvl="1" indent="0" eaLnBrk="1" hangingPunct="1">
              <a:lnSpc>
                <a:spcPct val="100000"/>
              </a:lnSpc>
              <a:buNone/>
              <a:defRPr/>
            </a:pPr>
            <a:r>
              <a:rPr lang="en-US" sz="2000" dirty="0"/>
              <a:t>    the County Council</a:t>
            </a:r>
          </a:p>
          <a:p>
            <a:pPr lvl="1">
              <a:lnSpc>
                <a:spcPct val="100000"/>
              </a:lnSpc>
              <a:defRPr/>
            </a:pPr>
            <a:r>
              <a:rPr lang="en-US" sz="2000" dirty="0"/>
              <a:t>Attends annual OPMA training</a:t>
            </a:r>
          </a:p>
          <a:p>
            <a:pPr lvl="1" eaLnBrk="1" hangingPunct="1">
              <a:defRPr/>
            </a:pPr>
            <a:endParaRPr lang="en-US" dirty="0"/>
          </a:p>
          <a:p>
            <a:pPr lvl="1" eaLnBrk="1" hangingPunct="1">
              <a:defRPr/>
            </a:pPr>
            <a:endParaRPr lang="en-US" dirty="0"/>
          </a:p>
          <a:p>
            <a:pPr lvl="1" eaLnBrk="1" hangingPunct="1">
              <a:defRPr/>
            </a:pPr>
            <a:endParaRPr lang="en-US" dirty="0"/>
          </a:p>
          <a:p>
            <a:pPr lvl="1" eaLnBrk="1" hangingPunct="1">
              <a:defRPr/>
            </a:pPr>
            <a:endParaRPr lang="en-US" sz="2400" dirty="0"/>
          </a:p>
        </p:txBody>
      </p:sp>
      <p:sp>
        <p:nvSpPr>
          <p:cNvPr id="2" name="TextBox 1"/>
          <p:cNvSpPr txBox="1"/>
          <p:nvPr/>
        </p:nvSpPr>
        <p:spPr>
          <a:xfrm>
            <a:off x="1644971" y="5630827"/>
            <a:ext cx="5051394" cy="307777"/>
          </a:xfrm>
          <a:prstGeom prst="rect">
            <a:avLst/>
          </a:prstGeom>
          <a:noFill/>
        </p:spPr>
        <p:txBody>
          <a:bodyPr wrap="square" rtlCol="0">
            <a:spAutoFit/>
          </a:bodyPr>
          <a:lstStyle/>
          <a:p>
            <a:r>
              <a:rPr lang="en-US" sz="1400" dirty="0">
                <a:solidFill>
                  <a:srgbClr val="FFFF00"/>
                </a:solidFill>
              </a:rPr>
              <a:t>* For example, bid protests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5284" y="3087077"/>
            <a:ext cx="3857059" cy="331356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8196" name="Picture 4" descr="Southwest policies and procedures are under review">
            <a:extLst>
              <a:ext uri="{FF2B5EF4-FFF2-40B4-BE49-F238E27FC236}">
                <a16:creationId xmlns:a16="http://schemas.microsoft.com/office/drawing/2014/main" id="{16B03F00-AA80-48F4-8045-7C93C576C9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594" y="364995"/>
            <a:ext cx="3048000" cy="21431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27534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6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861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861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86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9" name="Picture 8" descr="MCj04396000000[1]"/>
          <p:cNvPicPr>
            <a:picLocks noGrp="1" noChangeAspect="1" noChangeArrowheads="1"/>
          </p:cNvPicPr>
          <p:nvPr>
            <p:ph type="title"/>
          </p:nvPr>
        </p:nvPicPr>
        <p:blipFill>
          <a:blip r:embed="rId2">
            <a:extLst>
              <a:ext uri="{28A0092B-C50C-407E-A947-70E740481C1C}">
                <a14:useLocalDpi xmlns:a14="http://schemas.microsoft.com/office/drawing/2010/main" val="0"/>
              </a:ext>
            </a:extLst>
          </a:blip>
          <a:stretch>
            <a:fillRect/>
          </a:stretch>
        </p:blipFill>
        <p:spPr>
          <a:xfrm>
            <a:off x="6432113" y="746214"/>
            <a:ext cx="4606413" cy="2682786"/>
          </a:xfrm>
          <a:noFill/>
          <a:extLst>
            <a:ext uri="{909E8E84-426E-40DD-AFC4-6F175D3DCCD1}">
              <a14:hiddenFill xmlns:a14="http://schemas.microsoft.com/office/drawing/2010/main">
                <a:solidFill>
                  <a:srgbClr val="FFFFFF"/>
                </a:solidFill>
              </a14:hiddenFill>
            </a:ext>
          </a:extLst>
        </p:spPr>
      </p:pic>
      <p:sp>
        <p:nvSpPr>
          <p:cNvPr id="31747" name="Rectangle 3"/>
          <p:cNvSpPr>
            <a:spLocks noGrp="1" noChangeArrowheads="1"/>
          </p:cNvSpPr>
          <p:nvPr>
            <p:ph idx="1"/>
          </p:nvPr>
        </p:nvSpPr>
        <p:spPr>
          <a:xfrm>
            <a:off x="3602182" y="-18284"/>
            <a:ext cx="9247937" cy="6679881"/>
          </a:xfrm>
        </p:spPr>
        <p:txBody>
          <a:bodyPr>
            <a:normAutofit/>
          </a:bodyPr>
          <a:lstStyle/>
          <a:p>
            <a:pPr eaLnBrk="1" hangingPunct="1">
              <a:lnSpc>
                <a:spcPct val="80000"/>
              </a:lnSpc>
              <a:defRPr/>
            </a:pPr>
            <a:endParaRPr lang="en-US" sz="2800" u="sng" dirty="0">
              <a:solidFill>
                <a:srgbClr val="FFFF00"/>
              </a:solidFill>
            </a:endParaRPr>
          </a:p>
          <a:p>
            <a:pPr marL="0" indent="0" eaLnBrk="1" hangingPunct="1">
              <a:lnSpc>
                <a:spcPct val="80000"/>
              </a:lnSpc>
              <a:buNone/>
              <a:defRPr/>
            </a:pPr>
            <a:r>
              <a:rPr lang="en-US" sz="2800" dirty="0">
                <a:solidFill>
                  <a:srgbClr val="FFFF00"/>
                </a:solidFill>
              </a:rPr>
              <a:t>     		</a:t>
            </a:r>
            <a:r>
              <a:rPr lang="en-US" sz="2800" b="1" u="sng" dirty="0">
                <a:solidFill>
                  <a:srgbClr val="FFFF00"/>
                </a:solidFill>
              </a:rPr>
              <a:t>Financial Role</a:t>
            </a:r>
          </a:p>
          <a:p>
            <a:pPr eaLnBrk="1" hangingPunct="1">
              <a:lnSpc>
                <a:spcPct val="80000"/>
              </a:lnSpc>
              <a:defRPr/>
            </a:pPr>
            <a:endParaRPr lang="en-US" sz="1400" dirty="0"/>
          </a:p>
          <a:p>
            <a:pPr eaLnBrk="1" hangingPunct="1">
              <a:lnSpc>
                <a:spcPct val="80000"/>
              </a:lnSpc>
              <a:defRPr/>
            </a:pPr>
            <a:endParaRPr lang="en-US" sz="1400" dirty="0"/>
          </a:p>
          <a:p>
            <a:pPr eaLnBrk="1" hangingPunct="1">
              <a:lnSpc>
                <a:spcPct val="80000"/>
              </a:lnSpc>
              <a:defRPr/>
            </a:pPr>
            <a:endParaRPr lang="en-US" sz="1400" dirty="0"/>
          </a:p>
          <a:p>
            <a:pPr eaLnBrk="1" hangingPunct="1">
              <a:lnSpc>
                <a:spcPct val="80000"/>
              </a:lnSpc>
              <a:defRPr/>
            </a:pPr>
            <a:endParaRPr lang="en-US" sz="1400" dirty="0"/>
          </a:p>
          <a:p>
            <a:pPr eaLnBrk="1" hangingPunct="1">
              <a:lnSpc>
                <a:spcPct val="80000"/>
              </a:lnSpc>
              <a:defRPr/>
            </a:pPr>
            <a:endParaRPr lang="en-US" sz="1400" dirty="0"/>
          </a:p>
          <a:p>
            <a:pPr eaLnBrk="1" hangingPunct="1">
              <a:lnSpc>
                <a:spcPct val="80000"/>
              </a:lnSpc>
              <a:defRPr/>
            </a:pPr>
            <a:endParaRPr lang="en-US" sz="1400" dirty="0"/>
          </a:p>
          <a:p>
            <a:pPr eaLnBrk="1" hangingPunct="1">
              <a:lnSpc>
                <a:spcPct val="80000"/>
              </a:lnSpc>
              <a:defRPr/>
            </a:pPr>
            <a:endParaRPr lang="en-US" sz="1400" dirty="0"/>
          </a:p>
          <a:p>
            <a:pPr eaLnBrk="1" hangingPunct="1">
              <a:lnSpc>
                <a:spcPct val="80000"/>
              </a:lnSpc>
              <a:defRPr/>
            </a:pPr>
            <a:endParaRPr lang="en-US" sz="1400" dirty="0"/>
          </a:p>
          <a:p>
            <a:pPr lvl="1" eaLnBrk="1" hangingPunct="1">
              <a:lnSpc>
                <a:spcPct val="80000"/>
              </a:lnSpc>
              <a:defRPr/>
            </a:pPr>
            <a:r>
              <a:rPr lang="en-US" sz="2000" dirty="0"/>
              <a:t>Recommends annual </a:t>
            </a:r>
            <a:r>
              <a:rPr lang="en-US" sz="2000" b="1" dirty="0">
                <a:solidFill>
                  <a:srgbClr val="66FFFF"/>
                </a:solidFill>
              </a:rPr>
              <a:t>District</a:t>
            </a:r>
            <a:r>
              <a:rPr lang="en-US" sz="2000" dirty="0"/>
              <a:t> </a:t>
            </a:r>
            <a:r>
              <a:rPr lang="en-US" sz="2000" b="1" dirty="0">
                <a:solidFill>
                  <a:srgbClr val="66FFFF"/>
                </a:solidFill>
              </a:rPr>
              <a:t>Budget</a:t>
            </a:r>
            <a:r>
              <a:rPr lang="en-US" sz="2000" dirty="0"/>
              <a:t> to the County Council</a:t>
            </a:r>
          </a:p>
          <a:p>
            <a:pPr lvl="1">
              <a:lnSpc>
                <a:spcPct val="80000"/>
              </a:lnSpc>
              <a:defRPr/>
            </a:pPr>
            <a:r>
              <a:rPr lang="en-US" sz="2000" dirty="0"/>
              <a:t>Recommends Capital Facilities Plan to the County Council</a:t>
            </a:r>
          </a:p>
          <a:p>
            <a:pPr lvl="1" eaLnBrk="1" hangingPunct="1">
              <a:lnSpc>
                <a:spcPct val="80000"/>
              </a:lnSpc>
              <a:defRPr/>
            </a:pPr>
            <a:r>
              <a:rPr lang="en-US" sz="2000" dirty="0"/>
              <a:t>Recommends Tax Levies to the County Council (Truth-in-Taxation Hearings before the Council)</a:t>
            </a:r>
          </a:p>
          <a:p>
            <a:pPr lvl="1" eaLnBrk="1" hangingPunct="1">
              <a:lnSpc>
                <a:spcPct val="80000"/>
              </a:lnSpc>
              <a:defRPr/>
            </a:pPr>
            <a:r>
              <a:rPr lang="en-US" sz="2000" dirty="0"/>
              <a:t>Conducts Financial and Performance Audits (Audit Committee)</a:t>
            </a:r>
          </a:p>
          <a:p>
            <a:pPr lvl="1" eaLnBrk="1" hangingPunct="1">
              <a:lnSpc>
                <a:spcPct val="80000"/>
              </a:lnSpc>
              <a:defRPr/>
            </a:pPr>
            <a:r>
              <a:rPr lang="en-US" sz="2000" b="1" u="sng" dirty="0">
                <a:solidFill>
                  <a:srgbClr val="66FFFF"/>
                </a:solidFill>
              </a:rPr>
              <a:t>Exercises Financial oversight of the District</a:t>
            </a:r>
          </a:p>
          <a:p>
            <a:pPr lvl="1" eaLnBrk="1" hangingPunct="1">
              <a:lnSpc>
                <a:spcPct val="80000"/>
              </a:lnSpc>
              <a:defRPr/>
            </a:pPr>
            <a:r>
              <a:rPr lang="en-US" sz="2000" dirty="0"/>
              <a:t>Recommends Parameters Resolutions for Bonding to the County Council</a:t>
            </a:r>
          </a:p>
          <a:p>
            <a:pPr lvl="1" eaLnBrk="1" hangingPunct="1">
              <a:lnSpc>
                <a:spcPct val="80000"/>
              </a:lnSpc>
              <a:defRPr/>
            </a:pPr>
            <a:r>
              <a:rPr lang="en-US" sz="2000" dirty="0"/>
              <a:t>Imposes Impact Fees </a:t>
            </a:r>
          </a:p>
          <a:p>
            <a:pPr lvl="1" eaLnBrk="1" hangingPunct="1">
              <a:lnSpc>
                <a:spcPct val="80000"/>
              </a:lnSpc>
              <a:defRPr/>
            </a:pPr>
            <a:r>
              <a:rPr lang="en-US" sz="2000" dirty="0"/>
              <a:t>Sets </a:t>
            </a:r>
            <a:r>
              <a:rPr lang="en-US" sz="2000" b="1" dirty="0">
                <a:solidFill>
                  <a:srgbClr val="66FFFF"/>
                </a:solidFill>
              </a:rPr>
              <a:t>District Fee Structure </a:t>
            </a:r>
            <a:r>
              <a:rPr lang="en-US" sz="2000" dirty="0"/>
              <a:t>(through the budget process)</a:t>
            </a:r>
          </a:p>
          <a:p>
            <a:pPr lvl="1" eaLnBrk="1" hangingPunct="1">
              <a:lnSpc>
                <a:spcPct val="80000"/>
              </a:lnSpc>
              <a:defRPr/>
            </a:pPr>
            <a:r>
              <a:rPr lang="en-US" sz="2000" dirty="0"/>
              <a:t>Approves investment of funds (Money Management Act)</a:t>
            </a:r>
          </a:p>
          <a:p>
            <a:pPr lvl="1" eaLnBrk="1" hangingPunct="1">
              <a:lnSpc>
                <a:spcPct val="80000"/>
              </a:lnSpc>
              <a:defRPr/>
            </a:pPr>
            <a:endParaRPr lang="en-US" dirty="0"/>
          </a:p>
          <a:p>
            <a:pPr lvl="1" eaLnBrk="1" hangingPunct="1">
              <a:lnSpc>
                <a:spcPct val="80000"/>
              </a:lnSpc>
              <a:defRPr/>
            </a:pPr>
            <a:endParaRPr lang="en-US" sz="1300" dirty="0"/>
          </a:p>
        </p:txBody>
      </p:sp>
      <p:pic>
        <p:nvPicPr>
          <p:cNvPr id="9220" name="Picture 4" descr="SRO Or User Fees, Someone Has to Pay For Investment Adviser Oversight |  Wealth Management">
            <a:extLst>
              <a:ext uri="{FF2B5EF4-FFF2-40B4-BE49-F238E27FC236}">
                <a16:creationId xmlns:a16="http://schemas.microsoft.com/office/drawing/2014/main" id="{350D8752-D440-4260-9171-AD0D2DE11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32" y="718694"/>
            <a:ext cx="4642627" cy="24119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222" name="Picture 6" descr="HHS and NSF Release Office of Inspector General Fiscal Year 2014 Work Plans  With Focus on Financial Oversight of Federal Grantees | Focus on Regulation">
            <a:extLst>
              <a:ext uri="{FF2B5EF4-FFF2-40B4-BE49-F238E27FC236}">
                <a16:creationId xmlns:a16="http://schemas.microsoft.com/office/drawing/2014/main" id="{22AB290E-9A1E-4714-AFE4-6A2A970006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773" y="358505"/>
            <a:ext cx="2495550" cy="18383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24" name="Picture 8" descr="Budget Time to Budget: 6 Tips for Financial Oversight for Your Business –  LMA Consulting Group, Inc. — Lisa Anderson">
            <a:extLst>
              <a:ext uri="{FF2B5EF4-FFF2-40B4-BE49-F238E27FC236}">
                <a16:creationId xmlns:a16="http://schemas.microsoft.com/office/drawing/2014/main" id="{20DEDFD2-71F3-4666-A1D0-72FD65961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132" y="4152161"/>
            <a:ext cx="3448097" cy="230144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605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10" end="1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747">
                                            <p:txEl>
                                              <p:pRg st="11" end="1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747">
                                            <p:txEl>
                                              <p:pRg st="12" end="1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47">
                                            <p:txEl>
                                              <p:pRg st="13" end="1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747">
                                            <p:txEl>
                                              <p:pRg st="14" end="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747">
                                            <p:txEl>
                                              <p:pRg st="15" end="1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747">
                                            <p:txEl>
                                              <p:pRg st="16" end="1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747">
                                            <p:txEl>
                                              <p:pRg st="17" end="1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747">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4655128" y="566417"/>
            <a:ext cx="7435272" cy="4790971"/>
          </a:xfrm>
        </p:spPr>
        <p:txBody>
          <a:bodyPr>
            <a:normAutofit fontScale="92500"/>
          </a:bodyPr>
          <a:lstStyle/>
          <a:p>
            <a:pPr marL="0" indent="0" eaLnBrk="1" hangingPunct="1">
              <a:buNone/>
              <a:defRPr/>
            </a:pPr>
            <a:r>
              <a:rPr lang="en-US" sz="2800" dirty="0">
                <a:solidFill>
                  <a:srgbClr val="FFFF00"/>
                </a:solidFill>
              </a:rPr>
              <a:t>      </a:t>
            </a:r>
            <a:r>
              <a:rPr lang="en-US" sz="3300" u="sng" dirty="0">
                <a:solidFill>
                  <a:srgbClr val="FFFF00"/>
                </a:solidFill>
              </a:rPr>
              <a:t>Supervisory Role</a:t>
            </a:r>
          </a:p>
          <a:p>
            <a:pPr lvl="1" eaLnBrk="1" hangingPunct="1">
              <a:defRPr/>
            </a:pPr>
            <a:r>
              <a:rPr lang="en-US" sz="2200" dirty="0"/>
              <a:t>Vetoes hiring decisions of the Executive Officer</a:t>
            </a:r>
          </a:p>
          <a:p>
            <a:pPr lvl="1" eaLnBrk="1" hangingPunct="1">
              <a:defRPr/>
            </a:pPr>
            <a:r>
              <a:rPr lang="en-US" sz="2200" dirty="0"/>
              <a:t>Vetoes Executive Orders of the Executive Officer</a:t>
            </a:r>
          </a:p>
          <a:p>
            <a:pPr lvl="1" eaLnBrk="1" hangingPunct="1">
              <a:defRPr/>
            </a:pPr>
            <a:r>
              <a:rPr lang="en-US" sz="2200" b="1" dirty="0">
                <a:solidFill>
                  <a:srgbClr val="66FFFF"/>
                </a:solidFill>
              </a:rPr>
              <a:t>Conducts Performance Evaluations of the Executive Officer  </a:t>
            </a:r>
            <a:r>
              <a:rPr lang="en-US" sz="2200" dirty="0"/>
              <a:t>(Board is the Executive Officer’s boss)</a:t>
            </a:r>
          </a:p>
          <a:p>
            <a:pPr lvl="1" eaLnBrk="1" hangingPunct="1">
              <a:defRPr/>
            </a:pPr>
            <a:r>
              <a:rPr lang="en-US" sz="2200" dirty="0"/>
              <a:t>Appoints and Discharges the Executive Officer with the advice and consent of the County Council</a:t>
            </a:r>
          </a:p>
          <a:p>
            <a:pPr lvl="1" eaLnBrk="1" hangingPunct="1">
              <a:defRPr/>
            </a:pPr>
            <a:r>
              <a:rPr lang="en-US" sz="2200" dirty="0"/>
              <a:t>May serve as the appellate body on personnel actions (Career Service Council)</a:t>
            </a:r>
          </a:p>
          <a:p>
            <a:pPr lvl="1" eaLnBrk="1" hangingPunct="1">
              <a:defRPr/>
            </a:pPr>
            <a:r>
              <a:rPr lang="en-US" sz="2200" b="1" u="sng" dirty="0">
                <a:solidFill>
                  <a:srgbClr val="66FFFF"/>
                </a:solidFill>
              </a:rPr>
              <a:t>Does</a:t>
            </a:r>
            <a:r>
              <a:rPr lang="en-US" sz="2200" b="1" dirty="0">
                <a:solidFill>
                  <a:srgbClr val="66FFFF"/>
                </a:solidFill>
              </a:rPr>
              <a:t> </a:t>
            </a:r>
            <a:r>
              <a:rPr lang="en-US" sz="2200" b="1" u="sng" dirty="0">
                <a:solidFill>
                  <a:srgbClr val="66FFFF"/>
                </a:solidFill>
              </a:rPr>
              <a:t>not</a:t>
            </a:r>
            <a:r>
              <a:rPr lang="en-US" sz="2200" b="1" dirty="0">
                <a:solidFill>
                  <a:srgbClr val="66FFFF"/>
                </a:solidFill>
              </a:rPr>
              <a:t> </a:t>
            </a:r>
            <a:r>
              <a:rPr lang="en-US" sz="2200" b="1" u="sng" dirty="0">
                <a:solidFill>
                  <a:srgbClr val="66FFFF"/>
                </a:solidFill>
              </a:rPr>
              <a:t>direct</a:t>
            </a:r>
            <a:r>
              <a:rPr lang="en-US" sz="2200" b="1" dirty="0">
                <a:solidFill>
                  <a:srgbClr val="66FFFF"/>
                </a:solidFill>
              </a:rPr>
              <a:t> </a:t>
            </a:r>
            <a:r>
              <a:rPr lang="en-US" sz="2200" b="1" u="sng" dirty="0">
                <a:solidFill>
                  <a:srgbClr val="66FFFF"/>
                </a:solidFill>
              </a:rPr>
              <a:t>individual</a:t>
            </a:r>
            <a:r>
              <a:rPr lang="en-US" sz="2200" b="1" dirty="0">
                <a:solidFill>
                  <a:srgbClr val="66FFFF"/>
                </a:solidFill>
              </a:rPr>
              <a:t> </a:t>
            </a:r>
            <a:r>
              <a:rPr lang="en-US" sz="2200" b="1" u="sng" dirty="0">
                <a:solidFill>
                  <a:srgbClr val="66FFFF"/>
                </a:solidFill>
              </a:rPr>
              <a:t>employees</a:t>
            </a:r>
            <a:r>
              <a:rPr lang="en-US" sz="2200" b="1" dirty="0">
                <a:solidFill>
                  <a:srgbClr val="66FFFF"/>
                </a:solidFill>
              </a:rPr>
              <a:t> </a:t>
            </a:r>
            <a:r>
              <a:rPr lang="en-US" sz="2200" dirty="0"/>
              <a:t>of the District, but acts through the Executive Officer</a:t>
            </a:r>
          </a:p>
          <a:p>
            <a:pPr lvl="1">
              <a:defRPr/>
            </a:pPr>
            <a:endParaRPr lang="en-US" sz="2400" dirty="0">
              <a:solidFill>
                <a:schemeClr val="bg1"/>
              </a:solidFill>
            </a:endParaRPr>
          </a:p>
        </p:txBody>
      </p:sp>
      <p:pic>
        <p:nvPicPr>
          <p:cNvPr id="10254" name="Picture 14" descr="Concept of Management Explain management and the management">
            <a:extLst>
              <a:ext uri="{FF2B5EF4-FFF2-40B4-BE49-F238E27FC236}">
                <a16:creationId xmlns:a16="http://schemas.microsoft.com/office/drawing/2014/main" id="{C2837901-173E-44C4-8980-A5DB1DFA8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62" y="1182255"/>
            <a:ext cx="4745728" cy="35592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076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53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53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53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53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53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5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7" name="Picture 5" descr="SKIPPE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tretch>
            <a:fillRect/>
          </a:stretch>
        </p:blipFill>
        <p:spPr>
          <a:xfrm>
            <a:off x="4888832" y="3584656"/>
            <a:ext cx="3198176" cy="2861401"/>
          </a:xfrm>
          <a:noFill/>
          <a:extLst>
            <a:ext uri="{909E8E84-426E-40DD-AFC4-6F175D3DCCD1}">
              <a14:hiddenFill xmlns:a14="http://schemas.microsoft.com/office/drawing/2010/main">
                <a:solidFill>
                  <a:srgbClr val="FFFFFF"/>
                </a:solidFill>
              </a14:hiddenFill>
            </a:ext>
          </a:extLst>
        </p:spPr>
      </p:pic>
      <p:sp>
        <p:nvSpPr>
          <p:cNvPr id="34819" name="Rectangle 3"/>
          <p:cNvSpPr>
            <a:spLocks noGrp="1" noChangeArrowheads="1"/>
          </p:cNvSpPr>
          <p:nvPr>
            <p:ph idx="1"/>
          </p:nvPr>
        </p:nvSpPr>
        <p:spPr>
          <a:xfrm>
            <a:off x="164609" y="411943"/>
            <a:ext cx="6642591" cy="1844780"/>
          </a:xfrm>
        </p:spPr>
        <p:txBody>
          <a:bodyPr>
            <a:normAutofit fontScale="92500" lnSpcReduction="20000"/>
          </a:bodyPr>
          <a:lstStyle/>
          <a:p>
            <a:pPr marL="0" indent="0" eaLnBrk="1" hangingPunct="1">
              <a:lnSpc>
                <a:spcPct val="90000"/>
              </a:lnSpc>
              <a:buNone/>
              <a:defRPr/>
            </a:pPr>
            <a:r>
              <a:rPr lang="en-US" sz="2400" dirty="0">
                <a:solidFill>
                  <a:srgbClr val="FFFF00"/>
                </a:solidFill>
              </a:rPr>
              <a:t>      </a:t>
            </a:r>
            <a:r>
              <a:rPr lang="en-US" sz="2800" u="sng" dirty="0">
                <a:solidFill>
                  <a:srgbClr val="FFFF00"/>
                </a:solidFill>
              </a:rPr>
              <a:t>Governing Body Role</a:t>
            </a:r>
          </a:p>
          <a:p>
            <a:pPr eaLnBrk="1" hangingPunct="1">
              <a:lnSpc>
                <a:spcPct val="90000"/>
              </a:lnSpc>
              <a:defRPr/>
            </a:pPr>
            <a:endParaRPr lang="en-US" dirty="0"/>
          </a:p>
          <a:p>
            <a:pPr lvl="1">
              <a:defRPr/>
            </a:pPr>
            <a:r>
              <a:rPr lang="en-US" sz="2000" dirty="0"/>
              <a:t>Acts as the principal </a:t>
            </a:r>
            <a:r>
              <a:rPr lang="en-US" sz="2000" b="1" dirty="0">
                <a:solidFill>
                  <a:srgbClr val="66FFFF"/>
                </a:solidFill>
              </a:rPr>
              <a:t>policy maker </a:t>
            </a:r>
            <a:r>
              <a:rPr lang="en-US" sz="2000" dirty="0"/>
              <a:t>for the District</a:t>
            </a:r>
          </a:p>
          <a:p>
            <a:pPr lvl="1">
              <a:defRPr/>
            </a:pPr>
            <a:r>
              <a:rPr lang="en-US" sz="2000" dirty="0"/>
              <a:t>Acts in an oversight capacity over all matters pertaining to the District</a:t>
            </a:r>
          </a:p>
          <a:p>
            <a:pPr lvl="1" eaLnBrk="1" hangingPunct="1">
              <a:lnSpc>
                <a:spcPct val="90000"/>
              </a:lnSpc>
              <a:defRPr/>
            </a:pPr>
            <a:endParaRPr lang="en-US" dirty="0"/>
          </a:p>
        </p:txBody>
      </p:sp>
      <p:sp>
        <p:nvSpPr>
          <p:cNvPr id="2" name="TextBox 1"/>
          <p:cNvSpPr txBox="1"/>
          <p:nvPr/>
        </p:nvSpPr>
        <p:spPr>
          <a:xfrm>
            <a:off x="826206" y="2846952"/>
            <a:ext cx="4332303" cy="1754326"/>
          </a:xfrm>
          <a:prstGeom prst="rect">
            <a:avLst/>
          </a:prstGeom>
          <a:noFill/>
          <a:ln w="28575">
            <a:solidFill>
              <a:srgbClr val="FFFF00"/>
            </a:solidFill>
          </a:ln>
        </p:spPr>
        <p:txBody>
          <a:bodyPr wrap="square" rtlCol="0">
            <a:spAutoFit/>
          </a:bodyPr>
          <a:lstStyle/>
          <a:p>
            <a:pPr lvl="1">
              <a:defRPr/>
            </a:pPr>
            <a:r>
              <a:rPr lang="en-US" dirty="0">
                <a:solidFill>
                  <a:srgbClr val="FFFF00"/>
                </a:solidFill>
              </a:rPr>
              <a:t>The will of the Board shall be expressed by a majority vote of a quorum of the Board. No statement or act of any individual member of the Board shall be viewed as the will of the Board. </a:t>
            </a:r>
          </a:p>
        </p:txBody>
      </p:sp>
      <p:pic>
        <p:nvPicPr>
          <p:cNvPr id="11266" name="Picture 2" descr="515,954 Leadership Photos - Free &amp; Royalty-Free Stock Photos from Dreamstime">
            <a:extLst>
              <a:ext uri="{FF2B5EF4-FFF2-40B4-BE49-F238E27FC236}">
                <a16:creationId xmlns:a16="http://schemas.microsoft.com/office/drawing/2014/main" id="{51B72A88-99E2-4B05-8288-BBA26F705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3493" y="517237"/>
            <a:ext cx="4764712" cy="3126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30099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0" y="1845329"/>
            <a:ext cx="9753600" cy="2595025"/>
          </a:xfrm>
        </p:spPr>
        <p:txBody>
          <a:bodyPr/>
          <a:lstStyle/>
          <a:p>
            <a:endParaRPr lang="en-US" dirty="0"/>
          </a:p>
        </p:txBody>
      </p:sp>
      <p:sp>
        <p:nvSpPr>
          <p:cNvPr id="3" name="Subtitle 2"/>
          <p:cNvSpPr>
            <a:spLocks noGrp="1"/>
          </p:cNvSpPr>
          <p:nvPr>
            <p:ph type="subTitle" idx="1"/>
          </p:nvPr>
        </p:nvSpPr>
        <p:spPr>
          <a:xfrm>
            <a:off x="1219200" y="4888685"/>
            <a:ext cx="9753600" cy="1689916"/>
          </a:xfrm>
        </p:spPr>
        <p:txBody>
          <a:bodyPr>
            <a:normAutofit/>
          </a:bodyPr>
          <a:lstStyle/>
          <a:p>
            <a:pPr algn="ctr"/>
            <a:r>
              <a:rPr lang="en-US" b="1" cap="small" dirty="0">
                <a:solidFill>
                  <a:srgbClr val="EF6730"/>
                </a:solidFill>
                <a:latin typeface="Times New Roman" panose="02020603050405020304" pitchFamily="18" charset="0"/>
                <a:cs typeface="Times New Roman" panose="02020603050405020304" pitchFamily="18" charset="0"/>
              </a:rPr>
              <a:t>Utah Open and Public Meetings Act (“OPMA”)</a:t>
            </a:r>
          </a:p>
          <a:p>
            <a:pPr algn="ctr"/>
            <a:r>
              <a:rPr lang="en-US" b="1" cap="small" dirty="0">
                <a:solidFill>
                  <a:srgbClr val="EF6730"/>
                </a:solidFill>
                <a:latin typeface="Times New Roman" panose="02020603050405020304" pitchFamily="18" charset="0"/>
                <a:cs typeface="Times New Roman" panose="02020603050405020304" pitchFamily="18" charset="0"/>
                <a:hlinkClick r:id="rId2"/>
              </a:rPr>
              <a:t>Utah Code §§ 52-4-101 et seq.</a:t>
            </a:r>
            <a:endParaRPr lang="en-US" b="1" cap="small" dirty="0">
              <a:solidFill>
                <a:srgbClr val="EF6730"/>
              </a:solidFill>
              <a:latin typeface="Times New Roman" panose="02020603050405020304" pitchFamily="18" charset="0"/>
              <a:cs typeface="Times New Roman" panose="02020603050405020304" pitchFamily="18" charset="0"/>
            </a:endParaRPr>
          </a:p>
          <a:p>
            <a:pPr algn="ctr"/>
            <a:r>
              <a:rPr lang="en-US" b="1" cap="small" dirty="0">
                <a:solidFill>
                  <a:srgbClr val="EF6730"/>
                </a:solidFill>
                <a:latin typeface="Times New Roman" panose="02020603050405020304" pitchFamily="18" charset="0"/>
                <a:cs typeface="Times New Roman" panose="02020603050405020304" pitchFamily="18" charset="0"/>
              </a:rPr>
              <a:t>``````````````````````````````````````````</a:t>
            </a:r>
          </a:p>
        </p:txBody>
      </p:sp>
      <p:pic>
        <p:nvPicPr>
          <p:cNvPr id="4" name="Picture 2">
            <a:extLst>
              <a:ext uri="{FF2B5EF4-FFF2-40B4-BE49-F238E27FC236}">
                <a16:creationId xmlns:a16="http://schemas.microsoft.com/office/drawing/2014/main" id="{970A0E04-D61E-EF4A-B833-A59C9FB2C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956329"/>
            <a:ext cx="9804400" cy="350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6693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06BCF-5785-7A4F-B85B-CF4950BF5C54}"/>
              </a:ext>
            </a:extLst>
          </p:cNvPr>
          <p:cNvSpPr>
            <a:spLocks noGrp="1"/>
          </p:cNvSpPr>
          <p:nvPr>
            <p:ph type="title"/>
          </p:nvPr>
        </p:nvSpPr>
        <p:spPr>
          <a:xfrm>
            <a:off x="1219200" y="521210"/>
            <a:ext cx="9753600" cy="1078991"/>
          </a:xfrm>
        </p:spPr>
        <p:txBody>
          <a:bodyPr>
            <a:noAutofit/>
          </a:bodyPr>
          <a:lstStyle/>
          <a:p>
            <a:pPr algn="ctr"/>
            <a:r>
              <a:rPr lang="en-US" sz="4267" dirty="0">
                <a:latin typeface="American Typewriter" panose="02090604020004020304" pitchFamily="18" charset="77"/>
              </a:rPr>
              <a:t>Open Meetings Act </a:t>
            </a:r>
            <a:br>
              <a:rPr lang="en-US" sz="4267" dirty="0">
                <a:latin typeface="American Typewriter" panose="02090604020004020304" pitchFamily="18" charset="77"/>
              </a:rPr>
            </a:br>
            <a:r>
              <a:rPr lang="en-US" sz="4267" dirty="0">
                <a:latin typeface="American Typewriter" panose="02090604020004020304" pitchFamily="18" charset="77"/>
              </a:rPr>
              <a:t>Statement of Public Policy</a:t>
            </a:r>
          </a:p>
        </p:txBody>
      </p:sp>
      <p:sp>
        <p:nvSpPr>
          <p:cNvPr id="3" name="Content Placeholder 2">
            <a:extLst>
              <a:ext uri="{FF2B5EF4-FFF2-40B4-BE49-F238E27FC236}">
                <a16:creationId xmlns:a16="http://schemas.microsoft.com/office/drawing/2014/main" id="{E1F813B0-2DF1-3944-A012-9ACF9DDD6C5C}"/>
              </a:ext>
            </a:extLst>
          </p:cNvPr>
          <p:cNvSpPr>
            <a:spLocks noGrp="1"/>
          </p:cNvSpPr>
          <p:nvPr>
            <p:ph sz="quarter" idx="13"/>
          </p:nvPr>
        </p:nvSpPr>
        <p:spPr>
          <a:xfrm>
            <a:off x="1219200" y="2006600"/>
            <a:ext cx="4754880" cy="4330192"/>
          </a:xfrm>
        </p:spPr>
        <p:txBody>
          <a:bodyPr>
            <a:normAutofit/>
          </a:bodyPr>
          <a:lstStyle/>
          <a:p>
            <a:pPr marL="60958" indent="0">
              <a:buNone/>
            </a:pPr>
            <a:r>
              <a:rPr lang="en-US" dirty="0"/>
              <a:t>We* “exist to aid in the conduct of the people’s business.”</a:t>
            </a:r>
          </a:p>
          <a:p>
            <a:pPr marL="60958" indent="0">
              <a:buNone/>
            </a:pPr>
            <a:endParaRPr lang="en-US" dirty="0"/>
          </a:p>
          <a:p>
            <a:pPr marL="60958" indent="0">
              <a:buNone/>
            </a:pPr>
            <a:r>
              <a:rPr lang="en-US" dirty="0"/>
              <a:t>We conduct deliberations openly.</a:t>
            </a:r>
          </a:p>
          <a:p>
            <a:pPr marL="60958" indent="0">
              <a:buNone/>
            </a:pPr>
            <a:endParaRPr lang="en-US" dirty="0"/>
          </a:p>
          <a:p>
            <a:pPr marL="60958" indent="0">
              <a:buNone/>
            </a:pPr>
            <a:r>
              <a:rPr lang="en-US" dirty="0"/>
              <a:t>We take our actions openly.</a:t>
            </a:r>
          </a:p>
          <a:p>
            <a:pPr marL="60958" indent="0">
              <a:buNone/>
            </a:pPr>
            <a:endParaRPr lang="en-US" sz="1333" dirty="0"/>
          </a:p>
          <a:p>
            <a:pPr marL="60958" indent="0" algn="ctr">
              <a:buNone/>
            </a:pPr>
            <a:r>
              <a:rPr lang="en-US" sz="1467" dirty="0">
                <a:hlinkClick r:id="rId2"/>
              </a:rPr>
              <a:t>Utah Code § 52-4-102</a:t>
            </a:r>
            <a:endParaRPr lang="en-US" sz="1467" dirty="0"/>
          </a:p>
          <a:p>
            <a:pPr marL="60958" indent="0">
              <a:buNone/>
            </a:pPr>
            <a:endParaRPr lang="en-US" dirty="0"/>
          </a:p>
        </p:txBody>
      </p:sp>
      <p:pic>
        <p:nvPicPr>
          <p:cNvPr id="5" name="Picture 2">
            <a:extLst>
              <a:ext uri="{FF2B5EF4-FFF2-40B4-BE49-F238E27FC236}">
                <a16:creationId xmlns:a16="http://schemas.microsoft.com/office/drawing/2014/main" id="{2B9A5378-C74B-D340-8DB5-7CDFA33E37F3}"/>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6212234" y="1936496"/>
            <a:ext cx="4756149"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4B17C67-7F15-6E45-A004-F34E68A73B48}"/>
              </a:ext>
            </a:extLst>
          </p:cNvPr>
          <p:cNvSpPr txBox="1"/>
          <p:nvPr/>
        </p:nvSpPr>
        <p:spPr>
          <a:xfrm>
            <a:off x="6217923" y="4770784"/>
            <a:ext cx="5161277" cy="2165145"/>
          </a:xfrm>
          <a:prstGeom prst="rect">
            <a:avLst/>
          </a:prstGeom>
          <a:noFill/>
        </p:spPr>
        <p:txBody>
          <a:bodyPr wrap="square" rtlCol="0">
            <a:spAutoFit/>
          </a:bodyPr>
          <a:lstStyle/>
          <a:p>
            <a:r>
              <a:rPr lang="en-US" sz="1467" dirty="0"/>
              <a:t>“We” = Public Bodies = an administrative, advisory, executive, or legislative body of the state or its political subdivisions that consists of two or more persons, expends, distributes or is supported by tax revenue and is vested with authority to make decisions regarding the public’s business.</a:t>
            </a:r>
            <a:r>
              <a:rPr lang="en-US" sz="1600" dirty="0"/>
              <a:t> </a:t>
            </a:r>
          </a:p>
          <a:p>
            <a:endParaRPr lang="en-US" sz="1600" dirty="0"/>
          </a:p>
          <a:p>
            <a:pPr algn="ctr"/>
            <a:r>
              <a:rPr lang="en-US" sz="1467" dirty="0">
                <a:hlinkClick r:id="rId4"/>
              </a:rPr>
              <a:t>Utah Code § 52-4-103(7)</a:t>
            </a:r>
            <a:endParaRPr lang="en-US" sz="1467" dirty="0"/>
          </a:p>
          <a:p>
            <a:endParaRPr lang="en-US" sz="1467" dirty="0"/>
          </a:p>
        </p:txBody>
      </p:sp>
    </p:spTree>
    <p:extLst>
      <p:ext uri="{BB962C8B-B14F-4D97-AF65-F5344CB8AC3E}">
        <p14:creationId xmlns:p14="http://schemas.microsoft.com/office/powerpoint/2010/main" val="5936408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70000" lnSpcReduction="20000"/>
          </a:bodyPr>
          <a:lstStyle/>
          <a:p>
            <a:pPr>
              <a:defRPr/>
            </a:pPr>
            <a:r>
              <a:rPr lang="en-US" sz="3200" b="1" dirty="0">
                <a:solidFill>
                  <a:srgbClr val="FFFF00"/>
                </a:solidFill>
              </a:rPr>
              <a:t>SPECIAL SERVICE DISTRICTS</a:t>
            </a:r>
          </a:p>
          <a:p>
            <a:pPr>
              <a:defRPr/>
            </a:pPr>
            <a:endParaRPr lang="en-US" sz="3200" b="1" dirty="0">
              <a:solidFill>
                <a:srgbClr val="FFFF00"/>
              </a:solidFill>
            </a:endParaRPr>
          </a:p>
          <a:p>
            <a:pPr>
              <a:defRPr/>
            </a:pPr>
            <a:r>
              <a:rPr lang="en-US" sz="3200" b="1" dirty="0">
                <a:solidFill>
                  <a:srgbClr val="FFFF00"/>
                </a:solidFill>
              </a:rPr>
              <a:t>ROLE OF THE EXECUTIVE OFFICER AND ADMINISTRATIVE CONTROL BOARD</a:t>
            </a:r>
          </a:p>
          <a:p>
            <a:pPr>
              <a:defRPr/>
            </a:pPr>
            <a:endParaRPr lang="en-US" sz="3200" b="1" dirty="0">
              <a:solidFill>
                <a:srgbClr val="FFFF00"/>
              </a:solidFill>
            </a:endParaRPr>
          </a:p>
          <a:p>
            <a:pPr>
              <a:defRPr/>
            </a:pPr>
            <a:r>
              <a:rPr lang="en-US" sz="3200" b="1" dirty="0">
                <a:solidFill>
                  <a:srgbClr val="FFFF00"/>
                </a:solidFill>
              </a:rPr>
              <a:t>OPEN MEETINGS </a:t>
            </a:r>
            <a:r>
              <a:rPr lang="en-US" sz="2200" dirty="0">
                <a:solidFill>
                  <a:srgbClr val="FFFF00"/>
                </a:solidFill>
              </a:rPr>
              <a:t>(FOR THOSE WHO MISSED THE COUNTY ATTORNEY ANNUAL TRAINING)</a:t>
            </a:r>
          </a:p>
          <a:p>
            <a:pPr>
              <a:defRPr/>
            </a:pPr>
            <a:endParaRPr lang="en-US" sz="3200" b="1" dirty="0">
              <a:solidFill>
                <a:srgbClr val="FFFF00"/>
              </a:solidFill>
            </a:endParaRPr>
          </a:p>
          <a:p>
            <a:pPr>
              <a:defRPr/>
            </a:pPr>
            <a:r>
              <a:rPr lang="en-US" sz="3200" b="1" dirty="0">
                <a:solidFill>
                  <a:srgbClr val="FFFF00"/>
                </a:solidFill>
              </a:rPr>
              <a:t>LIABILITY AND IMMUNITY</a:t>
            </a:r>
          </a:p>
          <a:p>
            <a:pPr marL="0" indent="0">
              <a:buNone/>
              <a:defRPr/>
            </a:pPr>
            <a:endParaRPr lang="en-US" dirty="0"/>
          </a:p>
        </p:txBody>
      </p:sp>
      <p:sp>
        <p:nvSpPr>
          <p:cNvPr id="2" name="TextBox 1">
            <a:extLst>
              <a:ext uri="{FF2B5EF4-FFF2-40B4-BE49-F238E27FC236}">
                <a16:creationId xmlns:a16="http://schemas.microsoft.com/office/drawing/2014/main" id="{769043DE-0BAF-4932-93BA-D1163AF7BF67}"/>
              </a:ext>
            </a:extLst>
          </p:cNvPr>
          <p:cNvSpPr txBox="1"/>
          <p:nvPr/>
        </p:nvSpPr>
        <p:spPr>
          <a:xfrm>
            <a:off x="5090839" y="563419"/>
            <a:ext cx="2399852" cy="923330"/>
          </a:xfrm>
          <a:prstGeom prst="rect">
            <a:avLst/>
          </a:prstGeom>
          <a:solidFill>
            <a:srgbClr val="FFFF00"/>
          </a:solidFill>
          <a:ln w="76200">
            <a:solidFill>
              <a:schemeClr val="bg1"/>
            </a:solidFill>
          </a:ln>
        </p:spPr>
        <p:txBody>
          <a:bodyPr wrap="square" rtlCol="0">
            <a:spAutoFit/>
          </a:bodyPr>
          <a:lstStyle/>
          <a:p>
            <a:r>
              <a:rPr lang="en-US" sz="5400" dirty="0">
                <a:solidFill>
                  <a:schemeClr val="bg1"/>
                </a:solidFill>
              </a:rPr>
              <a:t>Topics</a:t>
            </a:r>
          </a:p>
        </p:txBody>
      </p:sp>
    </p:spTree>
    <p:extLst>
      <p:ext uri="{BB962C8B-B14F-4D97-AF65-F5344CB8AC3E}">
        <p14:creationId xmlns:p14="http://schemas.microsoft.com/office/powerpoint/2010/main" val="2105083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FFEC5-3CF3-1D43-9F48-02725F70D0CA}"/>
              </a:ext>
            </a:extLst>
          </p:cNvPr>
          <p:cNvSpPr>
            <a:spLocks noGrp="1"/>
          </p:cNvSpPr>
          <p:nvPr>
            <p:ph type="title"/>
          </p:nvPr>
        </p:nvSpPr>
        <p:spPr/>
        <p:txBody>
          <a:bodyPr>
            <a:normAutofit/>
          </a:bodyPr>
          <a:lstStyle/>
          <a:p>
            <a:pPr algn="ctr"/>
            <a:r>
              <a:rPr lang="en-US" dirty="0">
                <a:latin typeface="American Typewriter" panose="02090604020004020304" pitchFamily="18" charset="77"/>
              </a:rPr>
              <a:t>OPMA (and this Presentation)</a:t>
            </a:r>
            <a:br>
              <a:rPr lang="en-US" dirty="0">
                <a:latin typeface="American Typewriter" panose="02090604020004020304" pitchFamily="18" charset="77"/>
              </a:rPr>
            </a:br>
            <a:r>
              <a:rPr lang="en-US" dirty="0">
                <a:latin typeface="American Typewriter" panose="02090604020004020304" pitchFamily="18" charset="77"/>
              </a:rPr>
              <a:t>Covers These Topics</a:t>
            </a:r>
          </a:p>
        </p:txBody>
      </p:sp>
      <p:sp>
        <p:nvSpPr>
          <p:cNvPr id="3" name="Content Placeholder 2">
            <a:extLst>
              <a:ext uri="{FF2B5EF4-FFF2-40B4-BE49-F238E27FC236}">
                <a16:creationId xmlns:a16="http://schemas.microsoft.com/office/drawing/2014/main" id="{8DF34BF6-BB67-0C45-A096-A54818BC1195}"/>
              </a:ext>
            </a:extLst>
          </p:cNvPr>
          <p:cNvSpPr>
            <a:spLocks noGrp="1"/>
          </p:cNvSpPr>
          <p:nvPr>
            <p:ph sz="quarter" idx="13"/>
          </p:nvPr>
        </p:nvSpPr>
        <p:spPr>
          <a:xfrm>
            <a:off x="1625600" y="2698813"/>
            <a:ext cx="10668000" cy="3593592"/>
          </a:xfrm>
        </p:spPr>
        <p:txBody>
          <a:bodyPr/>
          <a:lstStyle/>
          <a:p>
            <a:pPr marL="609585" indent="-609585">
              <a:buAutoNum type="arabicPeriod"/>
            </a:pPr>
            <a:r>
              <a:rPr lang="en-US" dirty="0">
                <a:latin typeface="American Typewriter" panose="02090604020004020304" pitchFamily="18" charset="77"/>
              </a:rPr>
              <a:t>Notice</a:t>
            </a:r>
          </a:p>
          <a:p>
            <a:pPr marL="609585" indent="-609585">
              <a:buAutoNum type="arabicPeriod"/>
            </a:pPr>
            <a:r>
              <a:rPr lang="en-US" dirty="0">
                <a:latin typeface="American Typewriter" panose="02090604020004020304" pitchFamily="18" charset="77"/>
              </a:rPr>
              <a:t>Location</a:t>
            </a:r>
          </a:p>
          <a:p>
            <a:pPr marL="609585" indent="-609585">
              <a:buAutoNum type="arabicPeriod"/>
            </a:pPr>
            <a:r>
              <a:rPr lang="en-US" dirty="0">
                <a:latin typeface="American Typewriter" panose="02090604020004020304" pitchFamily="18" charset="77"/>
              </a:rPr>
              <a:t>Conduct of Meetings (Open and Closed)</a:t>
            </a:r>
          </a:p>
          <a:p>
            <a:pPr marL="609585" indent="-609585">
              <a:buAutoNum type="arabicPeriod"/>
            </a:pPr>
            <a:r>
              <a:rPr lang="en-US" dirty="0">
                <a:latin typeface="American Typewriter" panose="02090604020004020304" pitchFamily="18" charset="77"/>
              </a:rPr>
              <a:t>Emergencies</a:t>
            </a:r>
          </a:p>
          <a:p>
            <a:pPr marL="609585" indent="-609585">
              <a:buAutoNum type="arabicPeriod"/>
            </a:pPr>
            <a:r>
              <a:rPr lang="en-US" dirty="0">
                <a:latin typeface="American Typewriter" panose="02090604020004020304" pitchFamily="18" charset="77"/>
              </a:rPr>
              <a:t>Recordkeeping</a:t>
            </a:r>
          </a:p>
          <a:p>
            <a:pPr marL="609585" indent="-609585">
              <a:buAutoNum type="arabicPeriod"/>
            </a:pPr>
            <a:r>
              <a:rPr lang="en-US" dirty="0">
                <a:latin typeface="American Typewriter" panose="02090604020004020304" pitchFamily="18" charset="77"/>
              </a:rPr>
              <a:t>Enforcement</a:t>
            </a:r>
          </a:p>
          <a:p>
            <a:pPr marL="609585" indent="-609585">
              <a:buAutoNum type="arabicPeriod"/>
            </a:pPr>
            <a:endParaRPr lang="en-US" dirty="0">
              <a:latin typeface="American Typewriter" panose="02090604020004020304" pitchFamily="18" charset="77"/>
            </a:endParaRPr>
          </a:p>
          <a:p>
            <a:pPr marL="0" indent="0">
              <a:buNone/>
            </a:pPr>
            <a:endParaRPr lang="en-US" dirty="0">
              <a:latin typeface="American Typewriter" panose="02090604020004020304" pitchFamily="18" charset="77"/>
            </a:endParaRPr>
          </a:p>
          <a:p>
            <a:pPr marL="609585" indent="-609585">
              <a:buAutoNum type="arabicPeriod"/>
            </a:pPr>
            <a:endParaRPr lang="en-US" dirty="0">
              <a:latin typeface="American Typewriter" panose="02090604020004020304" pitchFamily="18" charset="77"/>
            </a:endParaRPr>
          </a:p>
        </p:txBody>
      </p:sp>
      <p:sp>
        <p:nvSpPr>
          <p:cNvPr id="4" name="Content Placeholder 3">
            <a:extLst>
              <a:ext uri="{FF2B5EF4-FFF2-40B4-BE49-F238E27FC236}">
                <a16:creationId xmlns:a16="http://schemas.microsoft.com/office/drawing/2014/main" id="{410FBE31-5316-3E4E-B10C-4846923B9479}"/>
              </a:ext>
            </a:extLst>
          </p:cNvPr>
          <p:cNvSpPr>
            <a:spLocks noGrp="1"/>
          </p:cNvSpPr>
          <p:nvPr>
            <p:ph sz="quarter" idx="14"/>
          </p:nvPr>
        </p:nvSpPr>
        <p:spPr>
          <a:xfrm>
            <a:off x="10936225" y="6277930"/>
            <a:ext cx="60959" cy="60959"/>
          </a:xfrm>
        </p:spPr>
        <p:txBody>
          <a:bodyPr>
            <a:normAutofit fontScale="25000" lnSpcReduction="20000"/>
          </a:bodyPr>
          <a:lstStyle/>
          <a:p>
            <a:pPr marL="0" indent="0">
              <a:buNone/>
            </a:pPr>
            <a:endParaRPr lang="en-US" dirty="0"/>
          </a:p>
        </p:txBody>
      </p:sp>
    </p:spTree>
    <p:extLst>
      <p:ext uri="{BB962C8B-B14F-4D97-AF65-F5344CB8AC3E}">
        <p14:creationId xmlns:p14="http://schemas.microsoft.com/office/powerpoint/2010/main" val="13269450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E20AC-BEAA-A04E-A38D-CEC03A4CEC0D}"/>
              </a:ext>
            </a:extLst>
          </p:cNvPr>
          <p:cNvSpPr>
            <a:spLocks noGrp="1"/>
          </p:cNvSpPr>
          <p:nvPr>
            <p:ph type="title"/>
          </p:nvPr>
        </p:nvSpPr>
        <p:spPr>
          <a:xfrm>
            <a:off x="-1536032" y="-45635"/>
            <a:ext cx="9753600" cy="1117599"/>
          </a:xfrm>
        </p:spPr>
        <p:txBody>
          <a:bodyPr anchor="b">
            <a:normAutofit/>
          </a:bodyPr>
          <a:lstStyle/>
          <a:p>
            <a:r>
              <a:rPr lang="en-US" dirty="0">
                <a:latin typeface="American Typewriter" panose="02090604020004020304" pitchFamily="18" charset="77"/>
              </a:rPr>
              <a:t>Notice</a:t>
            </a:r>
          </a:p>
        </p:txBody>
      </p:sp>
      <p:sp>
        <p:nvSpPr>
          <p:cNvPr id="9" name="Text Placeholder 2">
            <a:extLst>
              <a:ext uri="{FF2B5EF4-FFF2-40B4-BE49-F238E27FC236}">
                <a16:creationId xmlns:a16="http://schemas.microsoft.com/office/drawing/2014/main" id="{C00344D0-3F05-4A2C-B2D8-9B607AF78F33}"/>
              </a:ext>
            </a:extLst>
          </p:cNvPr>
          <p:cNvSpPr>
            <a:spLocks noGrp="1"/>
          </p:cNvSpPr>
          <p:nvPr>
            <p:ph type="body" sz="half" idx="2"/>
          </p:nvPr>
        </p:nvSpPr>
        <p:spPr>
          <a:xfrm>
            <a:off x="1092869" y="1519651"/>
            <a:ext cx="3938016" cy="3352800"/>
          </a:xfrm>
        </p:spPr>
        <p:txBody>
          <a:bodyPr>
            <a:normAutofit fontScale="85000" lnSpcReduction="20000"/>
          </a:bodyPr>
          <a:lstStyle/>
          <a:p>
            <a:pPr marL="457189" indent="-457189" algn="l">
              <a:buFont typeface="Arial" panose="020B0604020202020204" pitchFamily="34" charset="0"/>
              <a:buChar char="•"/>
            </a:pPr>
            <a:r>
              <a:rPr lang="en-US" sz="3200" dirty="0"/>
              <a:t>At minimum, 24 hours in advance</a:t>
            </a:r>
          </a:p>
          <a:p>
            <a:pPr marL="457189" indent="-457189" algn="l">
              <a:buFont typeface="Arial" panose="020B0604020202020204" pitchFamily="34" charset="0"/>
              <a:buChar char="•"/>
            </a:pPr>
            <a:r>
              <a:rPr lang="en-US" sz="3200" dirty="0"/>
              <a:t>Must include an Agenda</a:t>
            </a:r>
          </a:p>
          <a:p>
            <a:pPr marL="457189" indent="-457189" algn="l">
              <a:buFont typeface="Arial" panose="020B0604020202020204" pitchFamily="34" charset="0"/>
              <a:buChar char="•"/>
            </a:pPr>
            <a:r>
              <a:rPr lang="en-US" sz="3200" dirty="0"/>
              <a:t>Must list Date, Time, and Place of meeting</a:t>
            </a:r>
          </a:p>
          <a:p>
            <a:endParaRPr lang="en-US" dirty="0"/>
          </a:p>
          <a:p>
            <a:endParaRPr lang="en-US" dirty="0"/>
          </a:p>
        </p:txBody>
      </p:sp>
      <p:grpSp>
        <p:nvGrpSpPr>
          <p:cNvPr id="14" name="Group 13">
            <a:extLst>
              <a:ext uri="{FF2B5EF4-FFF2-40B4-BE49-F238E27FC236}">
                <a16:creationId xmlns:a16="http://schemas.microsoft.com/office/drawing/2014/main" id="{25BE76EC-E927-3140-80C8-3520931A78B2}"/>
              </a:ext>
            </a:extLst>
          </p:cNvPr>
          <p:cNvGrpSpPr/>
          <p:nvPr/>
        </p:nvGrpSpPr>
        <p:grpSpPr>
          <a:xfrm>
            <a:off x="4745327" y="2860395"/>
            <a:ext cx="480" cy="480"/>
            <a:chOff x="3558995" y="2145296"/>
            <a:chExt cx="360" cy="360"/>
          </a:xfrm>
        </p:grpSpPr>
        <mc:AlternateContent xmlns:mc="http://schemas.openxmlformats.org/markup-compatibility/2006" xmlns:p14="http://schemas.microsoft.com/office/powerpoint/2010/main">
          <mc:Choice Requires="p14">
            <p:contentPart p14:bwMode="auto" r:id="rId2">
              <p14:nvContentPartPr>
                <p14:cNvPr id="5" name="Ink 4">
                  <a:extLst>
                    <a:ext uri="{FF2B5EF4-FFF2-40B4-BE49-F238E27FC236}">
                      <a16:creationId xmlns:a16="http://schemas.microsoft.com/office/drawing/2014/main" id="{D10DCE59-1264-6942-A3C8-039FB50AEF6E}"/>
                    </a:ext>
                  </a:extLst>
                </p14:cNvPr>
                <p14:cNvContentPartPr/>
                <p14:nvPr/>
              </p14:nvContentPartPr>
              <p14:xfrm>
                <a:off x="3558995" y="2145296"/>
                <a:ext cx="360" cy="360"/>
              </p14:xfrm>
            </p:contentPart>
          </mc:Choice>
          <mc:Fallback xmlns="">
            <p:pic>
              <p:nvPicPr>
                <p:cNvPr id="5" name="Ink 4">
                  <a:extLst>
                    <a:ext uri="{FF2B5EF4-FFF2-40B4-BE49-F238E27FC236}">
                      <a16:creationId xmlns:a16="http://schemas.microsoft.com/office/drawing/2014/main" id="{D10DCE59-1264-6942-A3C8-039FB50AEF6E}"/>
                    </a:ext>
                  </a:extLst>
                </p:cNvPr>
                <p:cNvPicPr/>
                <p:nvPr/>
              </p:nvPicPr>
              <p:blipFill>
                <a:blip r:embed="rId4"/>
                <a:stretch>
                  <a:fillRect/>
                </a:stretch>
              </p:blipFill>
              <p:spPr>
                <a:xfrm>
                  <a:off x="3550355" y="21366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3C203A35-EBE9-F34C-96B2-AB16D3873479}"/>
                    </a:ext>
                  </a:extLst>
                </p14:cNvPr>
                <p14:cNvContentPartPr/>
                <p14:nvPr/>
              </p14:nvContentPartPr>
              <p14:xfrm>
                <a:off x="3558995" y="2145296"/>
                <a:ext cx="360" cy="360"/>
              </p14:xfrm>
            </p:contentPart>
          </mc:Choice>
          <mc:Fallback xmlns="">
            <p:pic>
              <p:nvPicPr>
                <p:cNvPr id="6" name="Ink 5">
                  <a:extLst>
                    <a:ext uri="{FF2B5EF4-FFF2-40B4-BE49-F238E27FC236}">
                      <a16:creationId xmlns:a16="http://schemas.microsoft.com/office/drawing/2014/main" id="{3C203A35-EBE9-F34C-96B2-AB16D3873479}"/>
                    </a:ext>
                  </a:extLst>
                </p:cNvPr>
                <p:cNvPicPr/>
                <p:nvPr/>
              </p:nvPicPr>
              <p:blipFill>
                <a:blip r:embed="rId4"/>
                <a:stretch>
                  <a:fillRect/>
                </a:stretch>
              </p:blipFill>
              <p:spPr>
                <a:xfrm>
                  <a:off x="3550355" y="2136656"/>
                  <a:ext cx="18000" cy="18000"/>
                </a:xfrm>
                <a:prstGeom prst="rect">
                  <a:avLst/>
                </a:prstGeom>
              </p:spPr>
            </p:pic>
          </mc:Fallback>
        </mc:AlternateContent>
      </p:grpSp>
      <p:grpSp>
        <p:nvGrpSpPr>
          <p:cNvPr id="13" name="Group 12">
            <a:extLst>
              <a:ext uri="{FF2B5EF4-FFF2-40B4-BE49-F238E27FC236}">
                <a16:creationId xmlns:a16="http://schemas.microsoft.com/office/drawing/2014/main" id="{30E4D43C-B399-F84F-9860-8D8DE1DBA89B}"/>
              </a:ext>
            </a:extLst>
          </p:cNvPr>
          <p:cNvGrpSpPr/>
          <p:nvPr/>
        </p:nvGrpSpPr>
        <p:grpSpPr>
          <a:xfrm>
            <a:off x="4526927" y="2860395"/>
            <a:ext cx="480" cy="480"/>
            <a:chOff x="3395195" y="2145296"/>
            <a:chExt cx="360" cy="360"/>
          </a:xfrm>
        </p:grpSpPr>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916BAD62-0078-AB49-8F84-BA05F668BE26}"/>
                    </a:ext>
                  </a:extLst>
                </p14:cNvPr>
                <p14:cNvContentPartPr/>
                <p14:nvPr/>
              </p14:nvContentPartPr>
              <p14:xfrm>
                <a:off x="3395195" y="2145296"/>
                <a:ext cx="360" cy="360"/>
              </p14:xfrm>
            </p:contentPart>
          </mc:Choice>
          <mc:Fallback xmlns="">
            <p:pic>
              <p:nvPicPr>
                <p:cNvPr id="8" name="Ink 7">
                  <a:extLst>
                    <a:ext uri="{FF2B5EF4-FFF2-40B4-BE49-F238E27FC236}">
                      <a16:creationId xmlns:a16="http://schemas.microsoft.com/office/drawing/2014/main" id="{916BAD62-0078-AB49-8F84-BA05F668BE26}"/>
                    </a:ext>
                  </a:extLst>
                </p:cNvPr>
                <p:cNvPicPr/>
                <p:nvPr/>
              </p:nvPicPr>
              <p:blipFill>
                <a:blip r:embed="rId4"/>
                <a:stretch>
                  <a:fillRect/>
                </a:stretch>
              </p:blipFill>
              <p:spPr>
                <a:xfrm>
                  <a:off x="3386195" y="21366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DA55E0E3-8A3D-1E47-A82D-AC0F15AFE4CB}"/>
                    </a:ext>
                  </a:extLst>
                </p14:cNvPr>
                <p14:cNvContentPartPr/>
                <p14:nvPr/>
              </p14:nvContentPartPr>
              <p14:xfrm>
                <a:off x="3395195" y="2145296"/>
                <a:ext cx="360" cy="360"/>
              </p14:xfrm>
            </p:contentPart>
          </mc:Choice>
          <mc:Fallback xmlns="">
            <p:pic>
              <p:nvPicPr>
                <p:cNvPr id="10" name="Ink 9">
                  <a:extLst>
                    <a:ext uri="{FF2B5EF4-FFF2-40B4-BE49-F238E27FC236}">
                      <a16:creationId xmlns:a16="http://schemas.microsoft.com/office/drawing/2014/main" id="{DA55E0E3-8A3D-1E47-A82D-AC0F15AFE4CB}"/>
                    </a:ext>
                  </a:extLst>
                </p:cNvPr>
                <p:cNvPicPr/>
                <p:nvPr/>
              </p:nvPicPr>
              <p:blipFill>
                <a:blip r:embed="rId4"/>
                <a:stretch>
                  <a:fillRect/>
                </a:stretch>
              </p:blipFill>
              <p:spPr>
                <a:xfrm>
                  <a:off x="3386195" y="21366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D43D1D99-3E35-C647-BC9F-656ABB5EC7C2}"/>
                    </a:ext>
                  </a:extLst>
                </p14:cNvPr>
                <p14:cNvContentPartPr/>
                <p14:nvPr/>
              </p14:nvContentPartPr>
              <p14:xfrm>
                <a:off x="3395195" y="2145296"/>
                <a:ext cx="360" cy="360"/>
              </p14:xfrm>
            </p:contentPart>
          </mc:Choice>
          <mc:Fallback xmlns="">
            <p:pic>
              <p:nvPicPr>
                <p:cNvPr id="11" name="Ink 10">
                  <a:extLst>
                    <a:ext uri="{FF2B5EF4-FFF2-40B4-BE49-F238E27FC236}">
                      <a16:creationId xmlns:a16="http://schemas.microsoft.com/office/drawing/2014/main" id="{D43D1D99-3E35-C647-BC9F-656ABB5EC7C2}"/>
                    </a:ext>
                  </a:extLst>
                </p:cNvPr>
                <p:cNvPicPr/>
                <p:nvPr/>
              </p:nvPicPr>
              <p:blipFill>
                <a:blip r:embed="rId4"/>
                <a:stretch>
                  <a:fillRect/>
                </a:stretch>
              </p:blipFill>
              <p:spPr>
                <a:xfrm>
                  <a:off x="3386195" y="213665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183C09AB-0829-A243-B5DE-AFB0E7B7579B}"/>
                    </a:ext>
                  </a:extLst>
                </p14:cNvPr>
                <p14:cNvContentPartPr/>
                <p14:nvPr/>
              </p14:nvContentPartPr>
              <p14:xfrm>
                <a:off x="3395195" y="2145296"/>
                <a:ext cx="360" cy="360"/>
              </p14:xfrm>
            </p:contentPart>
          </mc:Choice>
          <mc:Fallback xmlns="">
            <p:pic>
              <p:nvPicPr>
                <p:cNvPr id="12" name="Ink 11">
                  <a:extLst>
                    <a:ext uri="{FF2B5EF4-FFF2-40B4-BE49-F238E27FC236}">
                      <a16:creationId xmlns:a16="http://schemas.microsoft.com/office/drawing/2014/main" id="{183C09AB-0829-A243-B5DE-AFB0E7B7579B}"/>
                    </a:ext>
                  </a:extLst>
                </p:cNvPr>
                <p:cNvPicPr/>
                <p:nvPr/>
              </p:nvPicPr>
              <p:blipFill>
                <a:blip r:embed="rId4"/>
                <a:stretch>
                  <a:fillRect/>
                </a:stretch>
              </p:blipFill>
              <p:spPr>
                <a:xfrm>
                  <a:off x="3386195" y="2136656"/>
                  <a:ext cx="18000" cy="18000"/>
                </a:xfrm>
                <a:prstGeom prst="rect">
                  <a:avLst/>
                </a:prstGeom>
              </p:spPr>
            </p:pic>
          </mc:Fallback>
        </mc:AlternateContent>
      </p:grpSp>
      <p:sp>
        <p:nvSpPr>
          <p:cNvPr id="25" name="TextBox 24">
            <a:extLst>
              <a:ext uri="{FF2B5EF4-FFF2-40B4-BE49-F238E27FC236}">
                <a16:creationId xmlns:a16="http://schemas.microsoft.com/office/drawing/2014/main" id="{566D0597-B80C-E849-B59D-9A34BE66BDE9}"/>
              </a:ext>
            </a:extLst>
          </p:cNvPr>
          <p:cNvSpPr txBox="1"/>
          <p:nvPr/>
        </p:nvSpPr>
        <p:spPr>
          <a:xfrm>
            <a:off x="1930400" y="5320138"/>
            <a:ext cx="3938016" cy="318100"/>
          </a:xfrm>
          <a:prstGeom prst="rect">
            <a:avLst/>
          </a:prstGeom>
          <a:noFill/>
        </p:spPr>
        <p:txBody>
          <a:bodyPr wrap="square" rtlCol="0">
            <a:spAutoFit/>
          </a:bodyPr>
          <a:lstStyle/>
          <a:p>
            <a:r>
              <a:rPr lang="en-US" sz="1467" dirty="0">
                <a:solidFill>
                  <a:srgbClr val="FFFF00"/>
                </a:solidFill>
                <a:hlinkClick r:id="rId10">
                  <a:extLst>
                    <a:ext uri="{A12FA001-AC4F-418D-AE19-62706E023703}">
                      <ahyp:hlinkClr xmlns:ahyp="http://schemas.microsoft.com/office/drawing/2018/hyperlinkcolor" val="tx"/>
                    </a:ext>
                  </a:extLst>
                </a:hlinkClick>
              </a:rPr>
              <a:t>Utah Code § 52-4-202</a:t>
            </a:r>
            <a:endParaRPr lang="en-US" sz="1467" dirty="0">
              <a:solidFill>
                <a:srgbClr val="FFFF00"/>
              </a:solidFill>
            </a:endParaRPr>
          </a:p>
        </p:txBody>
      </p:sp>
      <p:pic>
        <p:nvPicPr>
          <p:cNvPr id="16" name="Picture 15">
            <a:extLst>
              <a:ext uri="{FF2B5EF4-FFF2-40B4-BE49-F238E27FC236}">
                <a16:creationId xmlns:a16="http://schemas.microsoft.com/office/drawing/2014/main" id="{090CDDDC-AB1C-AAB2-2528-75F0D1445E80}"/>
              </a:ext>
            </a:extLst>
          </p:cNvPr>
          <p:cNvPicPr>
            <a:picLocks noChangeAspect="1"/>
          </p:cNvPicPr>
          <p:nvPr/>
        </p:nvPicPr>
        <p:blipFill>
          <a:blip r:embed="rId11"/>
          <a:stretch>
            <a:fillRect/>
          </a:stretch>
        </p:blipFill>
        <p:spPr>
          <a:xfrm>
            <a:off x="6121925" y="440728"/>
            <a:ext cx="4977206" cy="5976543"/>
          </a:xfrm>
          <a:prstGeom prst="rect">
            <a:avLst/>
          </a:prstGeom>
        </p:spPr>
      </p:pic>
    </p:spTree>
    <p:extLst>
      <p:ext uri="{BB962C8B-B14F-4D97-AF65-F5344CB8AC3E}">
        <p14:creationId xmlns:p14="http://schemas.microsoft.com/office/powerpoint/2010/main" val="25990975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86322D8-FA73-4679-85A7-CE2638C09669}"/>
              </a:ext>
            </a:extLst>
          </p:cNvPr>
          <p:cNvSpPr>
            <a:spLocks noGrp="1"/>
          </p:cNvSpPr>
          <p:nvPr>
            <p:ph type="title"/>
          </p:nvPr>
        </p:nvSpPr>
        <p:spPr>
          <a:xfrm>
            <a:off x="1143920" y="240676"/>
            <a:ext cx="9753600" cy="1117599"/>
          </a:xfrm>
        </p:spPr>
        <p:txBody>
          <a:bodyPr>
            <a:normAutofit/>
          </a:bodyPr>
          <a:lstStyle/>
          <a:p>
            <a:r>
              <a:rPr lang="en-US" dirty="0"/>
              <a:t>Where to Post </a:t>
            </a:r>
            <a:r>
              <a:rPr lang="en-US" dirty="0">
                <a:solidFill>
                  <a:srgbClr val="EF6730"/>
                </a:solidFill>
                <a:latin typeface="American Typewriter" panose="02090604020004020304" pitchFamily="18" charset="77"/>
              </a:rPr>
              <a:t>Notice?</a:t>
            </a:r>
          </a:p>
        </p:txBody>
      </p:sp>
      <p:pic>
        <p:nvPicPr>
          <p:cNvPr id="6" name="Content Placeholder 5" descr="Graphical user interface, text, application, chat or text message&#10;&#10;Description automatically generated">
            <a:extLst>
              <a:ext uri="{FF2B5EF4-FFF2-40B4-BE49-F238E27FC236}">
                <a16:creationId xmlns:a16="http://schemas.microsoft.com/office/drawing/2014/main" id="{79EAEDA6-B8AB-3943-8321-6A93BB64DEE9}"/>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397997" y="2314074"/>
            <a:ext cx="2166580" cy="3517900"/>
          </a:xfrm>
        </p:spPr>
      </p:pic>
      <p:pic>
        <p:nvPicPr>
          <p:cNvPr id="4" name="Content Placeholder 3" descr="A picture containing sky, building, house&#10;&#10;Description automatically generated">
            <a:extLst>
              <a:ext uri="{FF2B5EF4-FFF2-40B4-BE49-F238E27FC236}">
                <a16:creationId xmlns:a16="http://schemas.microsoft.com/office/drawing/2014/main" id="{B1C6CCFA-3176-3A43-92AC-AED69ADB087C}"/>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200028" y="3622891"/>
            <a:ext cx="4756149" cy="2400299"/>
          </a:xfrm>
        </p:spPr>
      </p:pic>
      <p:sp>
        <p:nvSpPr>
          <p:cNvPr id="2" name="TextBox 1">
            <a:extLst>
              <a:ext uri="{FF2B5EF4-FFF2-40B4-BE49-F238E27FC236}">
                <a16:creationId xmlns:a16="http://schemas.microsoft.com/office/drawing/2014/main" id="{2ED6EF21-F525-5345-A112-ADA90F691945}"/>
              </a:ext>
            </a:extLst>
          </p:cNvPr>
          <p:cNvSpPr txBox="1"/>
          <p:nvPr/>
        </p:nvSpPr>
        <p:spPr>
          <a:xfrm>
            <a:off x="1981201" y="1358275"/>
            <a:ext cx="3556000" cy="1200329"/>
          </a:xfrm>
          <a:prstGeom prst="rect">
            <a:avLst/>
          </a:prstGeom>
          <a:noFill/>
        </p:spPr>
        <p:txBody>
          <a:bodyPr wrap="square" rtlCol="0">
            <a:spAutoFit/>
          </a:bodyPr>
          <a:lstStyle/>
          <a:p>
            <a:r>
              <a:rPr lang="en-US" sz="2400" dirty="0"/>
              <a:t>The Utah Public Notice Website  </a:t>
            </a:r>
            <a:r>
              <a:rPr lang="en-US" sz="2400" dirty="0" err="1">
                <a:solidFill>
                  <a:srgbClr val="EF6730"/>
                </a:solidFill>
              </a:rPr>
              <a:t>utah.gov</a:t>
            </a:r>
            <a:endParaRPr lang="en-US" sz="2400" dirty="0"/>
          </a:p>
          <a:p>
            <a:endParaRPr lang="en-US" sz="2400" dirty="0"/>
          </a:p>
        </p:txBody>
      </p:sp>
      <p:sp>
        <p:nvSpPr>
          <p:cNvPr id="5" name="TextBox 4">
            <a:extLst>
              <a:ext uri="{FF2B5EF4-FFF2-40B4-BE49-F238E27FC236}">
                <a16:creationId xmlns:a16="http://schemas.microsoft.com/office/drawing/2014/main" id="{44238F36-1013-CD4A-8110-9E12E0A8BEC2}"/>
              </a:ext>
            </a:extLst>
          </p:cNvPr>
          <p:cNvSpPr txBox="1"/>
          <p:nvPr/>
        </p:nvSpPr>
        <p:spPr>
          <a:xfrm>
            <a:off x="6173874" y="1395368"/>
            <a:ext cx="4629149" cy="2308324"/>
          </a:xfrm>
          <a:prstGeom prst="rect">
            <a:avLst/>
          </a:prstGeom>
          <a:noFill/>
        </p:spPr>
        <p:txBody>
          <a:bodyPr wrap="square" rtlCol="0">
            <a:spAutoFit/>
          </a:bodyPr>
          <a:lstStyle/>
          <a:p>
            <a:r>
              <a:rPr lang="en-US" sz="2400" dirty="0"/>
              <a:t>The district’s official website </a:t>
            </a:r>
          </a:p>
          <a:p>
            <a:r>
              <a:rPr lang="en-US" sz="2400" dirty="0"/>
              <a:t>and in a public location within the district that is reasonably likely to be seen by residents of the district</a:t>
            </a:r>
          </a:p>
          <a:p>
            <a:endParaRPr lang="en-US" sz="2400" dirty="0"/>
          </a:p>
        </p:txBody>
      </p:sp>
      <p:sp>
        <p:nvSpPr>
          <p:cNvPr id="7" name="TextBox 6">
            <a:extLst>
              <a:ext uri="{FF2B5EF4-FFF2-40B4-BE49-F238E27FC236}">
                <a16:creationId xmlns:a16="http://schemas.microsoft.com/office/drawing/2014/main" id="{0E449133-8D0B-664B-ABB1-D79A3532F6D2}"/>
              </a:ext>
            </a:extLst>
          </p:cNvPr>
          <p:cNvSpPr txBox="1"/>
          <p:nvPr/>
        </p:nvSpPr>
        <p:spPr>
          <a:xfrm>
            <a:off x="4876800" y="2693650"/>
            <a:ext cx="1143920" cy="461665"/>
          </a:xfrm>
          <a:prstGeom prst="rect">
            <a:avLst/>
          </a:prstGeom>
          <a:noFill/>
        </p:spPr>
        <p:txBody>
          <a:bodyPr wrap="square" rtlCol="0">
            <a:spAutoFit/>
          </a:bodyPr>
          <a:lstStyle/>
          <a:p>
            <a:pPr algn="ctr"/>
            <a:r>
              <a:rPr lang="en-US" sz="2400" dirty="0"/>
              <a:t>AND</a:t>
            </a:r>
          </a:p>
        </p:txBody>
      </p:sp>
      <p:sp>
        <p:nvSpPr>
          <p:cNvPr id="3" name="TextBox 2">
            <a:extLst>
              <a:ext uri="{FF2B5EF4-FFF2-40B4-BE49-F238E27FC236}">
                <a16:creationId xmlns:a16="http://schemas.microsoft.com/office/drawing/2014/main" id="{8FBD286D-7E4D-BF93-9BC4-520034A0B304}"/>
              </a:ext>
            </a:extLst>
          </p:cNvPr>
          <p:cNvSpPr txBox="1"/>
          <p:nvPr/>
        </p:nvSpPr>
        <p:spPr>
          <a:xfrm>
            <a:off x="2327443" y="6023190"/>
            <a:ext cx="2641599" cy="584775"/>
          </a:xfrm>
          <a:prstGeom prst="rect">
            <a:avLst/>
          </a:prstGeom>
          <a:noFill/>
        </p:spPr>
        <p:txBody>
          <a:bodyPr wrap="square" rtlCol="0">
            <a:spAutoFit/>
          </a:bodyPr>
          <a:lstStyle/>
          <a:p>
            <a:r>
              <a:rPr lang="en-US" sz="1600" dirty="0"/>
              <a:t>Utah Code § 63G-30-102(1)</a:t>
            </a:r>
          </a:p>
        </p:txBody>
      </p:sp>
    </p:spTree>
    <p:extLst>
      <p:ext uri="{BB962C8B-B14F-4D97-AF65-F5344CB8AC3E}">
        <p14:creationId xmlns:p14="http://schemas.microsoft.com/office/powerpoint/2010/main" val="189599005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D525-7F89-4947-8C07-73DE6A7A2A22}"/>
              </a:ext>
            </a:extLst>
          </p:cNvPr>
          <p:cNvSpPr>
            <a:spLocks noGrp="1"/>
          </p:cNvSpPr>
          <p:nvPr>
            <p:ph type="title"/>
          </p:nvPr>
        </p:nvSpPr>
        <p:spPr>
          <a:xfrm>
            <a:off x="1119815" y="364291"/>
            <a:ext cx="9753600" cy="1154097"/>
          </a:xfrm>
        </p:spPr>
        <p:txBody>
          <a:bodyPr>
            <a:normAutofit/>
          </a:bodyPr>
          <a:lstStyle/>
          <a:p>
            <a:pPr algn="ctr"/>
            <a:r>
              <a:rPr lang="en-US" dirty="0"/>
              <a:t>Publish an Annual </a:t>
            </a:r>
            <a:r>
              <a:rPr lang="en-US" dirty="0">
                <a:solidFill>
                  <a:srgbClr val="EF6730"/>
                </a:solidFill>
                <a:latin typeface="American Typewriter" panose="02090604020004020304" pitchFamily="18" charset="77"/>
              </a:rPr>
              <a:t>Meeting</a:t>
            </a:r>
            <a:r>
              <a:rPr lang="en-US" dirty="0">
                <a:solidFill>
                  <a:srgbClr val="EF6730"/>
                </a:solidFill>
                <a:latin typeface="Chalkduster" panose="03050602040202020205" pitchFamily="66" charset="77"/>
              </a:rPr>
              <a:t> </a:t>
            </a:r>
            <a:r>
              <a:rPr lang="en-US" dirty="0"/>
              <a:t>Schedule</a:t>
            </a:r>
          </a:p>
        </p:txBody>
      </p:sp>
      <p:sp>
        <p:nvSpPr>
          <p:cNvPr id="3" name="Content Placeholder 2">
            <a:extLst>
              <a:ext uri="{FF2B5EF4-FFF2-40B4-BE49-F238E27FC236}">
                <a16:creationId xmlns:a16="http://schemas.microsoft.com/office/drawing/2014/main" id="{DFE7D55D-6FC8-9A49-BCAD-2949518B5524}"/>
              </a:ext>
            </a:extLst>
          </p:cNvPr>
          <p:cNvSpPr>
            <a:spLocks noGrp="1"/>
          </p:cNvSpPr>
          <p:nvPr>
            <p:ph sz="quarter" idx="13"/>
          </p:nvPr>
        </p:nvSpPr>
        <p:spPr>
          <a:xfrm>
            <a:off x="1301893" y="2413000"/>
            <a:ext cx="4754880" cy="3657600"/>
          </a:xfrm>
        </p:spPr>
        <p:txBody>
          <a:bodyPr>
            <a:normAutofit/>
          </a:bodyPr>
          <a:lstStyle/>
          <a:p>
            <a:pPr marL="60958" indent="0">
              <a:buNone/>
            </a:pPr>
            <a:r>
              <a:rPr lang="en-US" dirty="0"/>
              <a:t>Required for Public Bodies that Hold Regular Meetings</a:t>
            </a:r>
          </a:p>
          <a:p>
            <a:pPr marL="60958" indent="0">
              <a:buNone/>
            </a:pPr>
            <a:endParaRPr lang="en-US" dirty="0"/>
          </a:p>
          <a:p>
            <a:pPr marL="60958" indent="0">
              <a:buNone/>
            </a:pPr>
            <a:r>
              <a:rPr lang="en-US" dirty="0"/>
              <a:t>Publish in the Same Manner as for Meetings</a:t>
            </a:r>
          </a:p>
          <a:p>
            <a:pPr marL="60958" indent="0">
              <a:buNone/>
            </a:pPr>
            <a:endParaRPr lang="en-US" dirty="0"/>
          </a:p>
          <a:p>
            <a:pPr marL="60958" indent="0" algn="ctr">
              <a:buNone/>
            </a:pPr>
            <a:r>
              <a:rPr lang="en-US" sz="1467" dirty="0">
                <a:hlinkClick r:id="rId2"/>
              </a:rPr>
              <a:t>Utah Code § 52-4-202(2)</a:t>
            </a:r>
            <a:endParaRPr lang="en-US" sz="1467" dirty="0"/>
          </a:p>
        </p:txBody>
      </p:sp>
      <p:pic>
        <p:nvPicPr>
          <p:cNvPr id="6" name="Content Placeholder 5" descr="Text, letter&#10;&#10;Description automatically generated">
            <a:extLst>
              <a:ext uri="{FF2B5EF4-FFF2-40B4-BE49-F238E27FC236}">
                <a16:creationId xmlns:a16="http://schemas.microsoft.com/office/drawing/2014/main" id="{BD802E90-E74F-B144-9E6D-51AF9F1BCD75}"/>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6927515" y="1771052"/>
            <a:ext cx="3454400" cy="4093120"/>
          </a:xfrm>
        </p:spPr>
      </p:pic>
    </p:spTree>
    <p:extLst>
      <p:ext uri="{BB962C8B-B14F-4D97-AF65-F5344CB8AC3E}">
        <p14:creationId xmlns:p14="http://schemas.microsoft.com/office/powerpoint/2010/main" val="441961756"/>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9943E-4CFC-2E40-9D95-3CEBCBD0276C}"/>
              </a:ext>
            </a:extLst>
          </p:cNvPr>
          <p:cNvSpPr>
            <a:spLocks noGrp="1"/>
          </p:cNvSpPr>
          <p:nvPr>
            <p:ph type="title"/>
          </p:nvPr>
        </p:nvSpPr>
        <p:spPr>
          <a:xfrm>
            <a:off x="1219200" y="685802"/>
            <a:ext cx="9753600" cy="1015999"/>
          </a:xfrm>
        </p:spPr>
        <p:txBody>
          <a:bodyPr>
            <a:normAutofit fontScale="90000"/>
          </a:bodyPr>
          <a:lstStyle/>
          <a:p>
            <a:pPr algn="ctr"/>
            <a:r>
              <a:rPr lang="en-US" sz="4267" dirty="0"/>
              <a:t>Your </a:t>
            </a:r>
            <a:r>
              <a:rPr lang="en-US" sz="4267" dirty="0">
                <a:solidFill>
                  <a:srgbClr val="EF6730"/>
                </a:solidFill>
                <a:latin typeface="American Typewriter" panose="02090604020004020304" pitchFamily="18" charset="77"/>
              </a:rPr>
              <a:t>Notice</a:t>
            </a:r>
            <a:r>
              <a:rPr lang="en-US" sz="4267" dirty="0"/>
              <a:t> Must Include An Agenda</a:t>
            </a:r>
          </a:p>
        </p:txBody>
      </p:sp>
      <p:sp>
        <p:nvSpPr>
          <p:cNvPr id="3" name="Content Placeholder 2">
            <a:extLst>
              <a:ext uri="{FF2B5EF4-FFF2-40B4-BE49-F238E27FC236}">
                <a16:creationId xmlns:a16="http://schemas.microsoft.com/office/drawing/2014/main" id="{E5BA2C48-976B-8849-84B2-76AFE1EA0648}"/>
              </a:ext>
            </a:extLst>
          </p:cNvPr>
          <p:cNvSpPr>
            <a:spLocks noGrp="1"/>
          </p:cNvSpPr>
          <p:nvPr>
            <p:ph sz="quarter" idx="13"/>
          </p:nvPr>
        </p:nvSpPr>
        <p:spPr>
          <a:xfrm>
            <a:off x="1219200" y="1905000"/>
            <a:ext cx="4754880" cy="4431792"/>
          </a:xfrm>
        </p:spPr>
        <p:txBody>
          <a:bodyPr>
            <a:normAutofit lnSpcReduction="10000"/>
          </a:bodyPr>
          <a:lstStyle/>
          <a:p>
            <a:pPr marL="60958" indent="0" algn="ctr">
              <a:buNone/>
            </a:pPr>
            <a:r>
              <a:rPr lang="en-US" dirty="0"/>
              <a:t>Content:</a:t>
            </a:r>
          </a:p>
          <a:p>
            <a:pPr marL="60958" indent="0">
              <a:buNone/>
            </a:pPr>
            <a:r>
              <a:rPr lang="en-US" dirty="0"/>
              <a:t>Date</a:t>
            </a:r>
          </a:p>
          <a:p>
            <a:pPr marL="60958" indent="0">
              <a:buNone/>
            </a:pPr>
            <a:r>
              <a:rPr lang="en-US" dirty="0"/>
              <a:t>Time</a:t>
            </a:r>
          </a:p>
          <a:p>
            <a:pPr marL="60958" indent="0">
              <a:buNone/>
            </a:pPr>
            <a:r>
              <a:rPr lang="en-US" dirty="0"/>
              <a:t>Place </a:t>
            </a:r>
            <a:r>
              <a:rPr lang="en-US" sz="1867" dirty="0"/>
              <a:t>(</a:t>
            </a:r>
            <a:r>
              <a:rPr lang="en-US" sz="1867" dirty="0" err="1"/>
              <a:t>And/Or</a:t>
            </a:r>
            <a:r>
              <a:rPr lang="en-US" sz="1867" dirty="0"/>
              <a:t> Electronic Instructions)</a:t>
            </a:r>
          </a:p>
          <a:p>
            <a:pPr marL="60958" indent="0">
              <a:buNone/>
            </a:pPr>
            <a:r>
              <a:rPr lang="en-US" dirty="0"/>
              <a:t>Agenda</a:t>
            </a:r>
          </a:p>
          <a:p>
            <a:pPr marL="60958" indent="0">
              <a:buNone/>
            </a:pPr>
            <a:r>
              <a:rPr lang="en-US" dirty="0"/>
              <a:t>“Reasonable Specificity” to notify the public as to topics to be considered at the meeting</a:t>
            </a:r>
          </a:p>
          <a:p>
            <a:pPr marL="60958" indent="0" algn="ctr">
              <a:buNone/>
            </a:pPr>
            <a:endParaRPr lang="en-US" sz="1600" dirty="0"/>
          </a:p>
          <a:p>
            <a:pPr marL="60958" indent="0" algn="ctr">
              <a:buNone/>
            </a:pPr>
            <a:r>
              <a:rPr lang="en-US" sz="1600" dirty="0">
                <a:hlinkClick r:id="rId2"/>
              </a:rPr>
              <a:t>Utah Code § 52-4-202(6)(a)</a:t>
            </a:r>
            <a:endParaRPr lang="en-US" sz="1600" dirty="0"/>
          </a:p>
        </p:txBody>
      </p:sp>
      <p:pic>
        <p:nvPicPr>
          <p:cNvPr id="5" name="Content Placeholder 4">
            <a:extLst>
              <a:ext uri="{FF2B5EF4-FFF2-40B4-BE49-F238E27FC236}">
                <a16:creationId xmlns:a16="http://schemas.microsoft.com/office/drawing/2014/main" id="{6D2DE65E-835B-8E46-A132-F04FCBE5DCC1}"/>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430985" y="2209800"/>
            <a:ext cx="4555067" cy="3166533"/>
          </a:xfrm>
          <a:prstGeom prst="rect">
            <a:avLst/>
          </a:prstGeom>
        </p:spPr>
      </p:pic>
    </p:spTree>
    <p:extLst>
      <p:ext uri="{BB962C8B-B14F-4D97-AF65-F5344CB8AC3E}">
        <p14:creationId xmlns:p14="http://schemas.microsoft.com/office/powerpoint/2010/main" val="1683390920"/>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849A357-AC08-BDE3-9A64-C4EFC4A53E18}"/>
              </a:ext>
            </a:extLst>
          </p:cNvPr>
          <p:cNvGraphicFramePr/>
          <p:nvPr>
            <p:extLst>
              <p:ext uri="{D42A27DB-BD31-4B8C-83A1-F6EECF244321}">
                <p14:modId xmlns:p14="http://schemas.microsoft.com/office/powerpoint/2010/main" val="3706256601"/>
              </p:ext>
            </p:extLst>
          </p:nvPr>
        </p:nvGraphicFramePr>
        <p:xfrm>
          <a:off x="1181100" y="288092"/>
          <a:ext cx="9753600" cy="1523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id="{8A28676A-B0C8-857A-6344-5B2E2AF7ECEC}"/>
              </a:ext>
            </a:extLst>
          </p:cNvPr>
          <p:cNvSpPr>
            <a:spLocks noGrp="1"/>
          </p:cNvSpPr>
          <p:nvPr>
            <p:ph sz="quarter" idx="13"/>
          </p:nvPr>
        </p:nvSpPr>
        <p:spPr>
          <a:xfrm>
            <a:off x="1778000" y="2082265"/>
            <a:ext cx="8636000" cy="3596641"/>
          </a:xfrm>
        </p:spPr>
        <p:txBody>
          <a:bodyPr>
            <a:normAutofit fontScale="70000" lnSpcReduction="20000"/>
          </a:bodyPr>
          <a:lstStyle/>
          <a:p>
            <a:pPr marL="0" indent="0">
              <a:buNone/>
            </a:pPr>
            <a:r>
              <a:rPr lang="en-US" sz="3733" dirty="0"/>
              <a:t>A public body </a:t>
            </a:r>
            <a:r>
              <a:rPr lang="en-US" sz="3733" u="sng" dirty="0"/>
              <a:t>may not</a:t>
            </a:r>
            <a:r>
              <a:rPr lang="en-US" sz="3733" dirty="0"/>
              <a:t> take final action on a topic in an open meeting </a:t>
            </a:r>
            <a:r>
              <a:rPr lang="en-US" sz="3733" u="sng" dirty="0"/>
              <a:t>unless</a:t>
            </a:r>
            <a:r>
              <a:rPr lang="en-US" sz="3733" dirty="0"/>
              <a:t>: </a:t>
            </a:r>
          </a:p>
          <a:p>
            <a:pPr marL="0" indent="0">
              <a:buNone/>
            </a:pPr>
            <a:r>
              <a:rPr lang="en-US" sz="3733" dirty="0"/>
              <a:t>-the topic is listed under an agenda item and</a:t>
            </a:r>
          </a:p>
          <a:p>
            <a:pPr marL="0" indent="0">
              <a:buNone/>
            </a:pPr>
            <a:r>
              <a:rPr lang="en-US" sz="3733" dirty="0"/>
              <a:t>-included with the required advanced public notice</a:t>
            </a:r>
          </a:p>
          <a:p>
            <a:pPr marL="0" indent="0">
              <a:buNone/>
            </a:pPr>
            <a:r>
              <a:rPr lang="en-US" dirty="0"/>
              <a:t>(Except in the case of emergency meetings)</a:t>
            </a:r>
          </a:p>
          <a:p>
            <a:pPr marL="0" indent="0">
              <a:buNone/>
            </a:pPr>
            <a:endParaRPr lang="en-US" dirty="0"/>
          </a:p>
          <a:p>
            <a:endParaRPr lang="en-US" dirty="0"/>
          </a:p>
          <a:p>
            <a:pPr marL="0" indent="0">
              <a:buNone/>
            </a:pPr>
            <a:r>
              <a:rPr lang="en-US" dirty="0"/>
              <a:t>Utah Code § 52-4-202</a:t>
            </a:r>
          </a:p>
        </p:txBody>
      </p:sp>
      <p:pic>
        <p:nvPicPr>
          <p:cNvPr id="7" name="Content Placeholder 6" descr="Judge holding a wooden gavel">
            <a:extLst>
              <a:ext uri="{FF2B5EF4-FFF2-40B4-BE49-F238E27FC236}">
                <a16:creationId xmlns:a16="http://schemas.microsoft.com/office/drawing/2014/main" id="{37402C68-8E00-98DF-6302-4EFC4AF514A0}"/>
              </a:ext>
            </a:extLst>
          </p:cNvPr>
          <p:cNvPicPr>
            <a:picLocks noGrp="1" noChangeAspect="1"/>
          </p:cNvPicPr>
          <p:nvPr>
            <p:ph sz="quarter" idx="14"/>
          </p:nvPr>
        </p:nvPicPr>
        <p:blipFill>
          <a:blip r:embed="rId7" cstate="print">
            <a:extLst>
              <a:ext uri="{28A0092B-C50C-407E-A947-70E740481C1C}">
                <a14:useLocalDpi xmlns:a14="http://schemas.microsoft.com/office/drawing/2010/main" val="0"/>
              </a:ext>
            </a:extLst>
          </a:blip>
          <a:stretch>
            <a:fillRect/>
          </a:stretch>
        </p:blipFill>
        <p:spPr>
          <a:xfrm>
            <a:off x="10893230" y="6278033"/>
            <a:ext cx="82940" cy="61384"/>
          </a:xfrm>
        </p:spPr>
      </p:pic>
      <p:pic>
        <p:nvPicPr>
          <p:cNvPr id="11" name="Picture 10" descr="Gavel resting on block">
            <a:extLst>
              <a:ext uri="{FF2B5EF4-FFF2-40B4-BE49-F238E27FC236}">
                <a16:creationId xmlns:a16="http://schemas.microsoft.com/office/drawing/2014/main" id="{F4254A58-1D2F-CAAB-DD35-90B44E8325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200" y="4500033"/>
            <a:ext cx="2667000" cy="1778000"/>
          </a:xfrm>
          <a:prstGeom prst="rect">
            <a:avLst/>
          </a:prstGeom>
        </p:spPr>
      </p:pic>
    </p:spTree>
    <p:extLst>
      <p:ext uri="{BB962C8B-B14F-4D97-AF65-F5344CB8AC3E}">
        <p14:creationId xmlns:p14="http://schemas.microsoft.com/office/powerpoint/2010/main" val="123812073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516DD-B929-4A86-F338-B900B65235FC}"/>
              </a:ext>
            </a:extLst>
          </p:cNvPr>
          <p:cNvSpPr>
            <a:spLocks noGrp="1"/>
          </p:cNvSpPr>
          <p:nvPr>
            <p:ph type="title"/>
          </p:nvPr>
        </p:nvSpPr>
        <p:spPr>
          <a:xfrm>
            <a:off x="943810" y="154245"/>
            <a:ext cx="10160000" cy="1801789"/>
          </a:xfrm>
          <a:solidFill>
            <a:schemeClr val="accent2"/>
          </a:solidFill>
        </p:spPr>
        <p:txBody>
          <a:bodyPr>
            <a:normAutofit/>
          </a:bodyPr>
          <a:lstStyle/>
          <a:p>
            <a:r>
              <a:rPr lang="en-US" dirty="0"/>
              <a:t>What if the public raises a topic that is not on the agenda?</a:t>
            </a:r>
          </a:p>
        </p:txBody>
      </p:sp>
      <p:sp>
        <p:nvSpPr>
          <p:cNvPr id="3" name="Content Placeholder 2">
            <a:extLst>
              <a:ext uri="{FF2B5EF4-FFF2-40B4-BE49-F238E27FC236}">
                <a16:creationId xmlns:a16="http://schemas.microsoft.com/office/drawing/2014/main" id="{925082AE-C2E5-EA78-F66E-707CA0745A83}"/>
              </a:ext>
            </a:extLst>
          </p:cNvPr>
          <p:cNvSpPr>
            <a:spLocks noGrp="1"/>
          </p:cNvSpPr>
          <p:nvPr>
            <p:ph sz="quarter" idx="13"/>
          </p:nvPr>
        </p:nvSpPr>
        <p:spPr>
          <a:xfrm>
            <a:off x="943810" y="2092890"/>
            <a:ext cx="6557689" cy="3327336"/>
          </a:xfrm>
          <a:blipFill>
            <a:blip r:embed="rId2"/>
            <a:tile tx="0" ty="0" sx="100000" sy="100000" flip="none" algn="tl"/>
          </a:blipFill>
          <a:ln>
            <a:solidFill>
              <a:schemeClr val="accent1"/>
            </a:solidFill>
          </a:ln>
        </p:spPr>
        <p:txBody>
          <a:bodyPr>
            <a:normAutofit fontScale="25000" lnSpcReduction="20000"/>
          </a:bodyPr>
          <a:lstStyle/>
          <a:p>
            <a:pPr marL="0" indent="0">
              <a:buNone/>
            </a:pPr>
            <a:endParaRPr lang="en-US" sz="10666" dirty="0"/>
          </a:p>
          <a:p>
            <a:pPr marL="0" indent="0">
              <a:buNone/>
            </a:pPr>
            <a:r>
              <a:rPr lang="en-US" sz="10666" dirty="0">
                <a:solidFill>
                  <a:schemeClr val="bg1"/>
                </a:solidFill>
              </a:rPr>
              <a:t>At the discretion of the chair, a topic raised by the public may be discussed during an open meeting, even if the topic raised by the public was not included in the agenda or advanced public notice for the meeting.</a:t>
            </a:r>
          </a:p>
          <a:p>
            <a:endParaRPr lang="en-US" sz="10666" dirty="0"/>
          </a:p>
          <a:p>
            <a:pPr marL="0" indent="0">
              <a:buNone/>
            </a:pPr>
            <a:r>
              <a:rPr lang="en-US" sz="10666" dirty="0"/>
              <a:t>But no vote may be taken on that topic</a:t>
            </a:r>
          </a:p>
          <a:p>
            <a:pPr marL="0" indent="0">
              <a:buNone/>
            </a:pPr>
            <a:endParaRPr lang="en-US" sz="10666" dirty="0"/>
          </a:p>
          <a:p>
            <a:pPr marL="0" indent="0">
              <a:buNone/>
            </a:pPr>
            <a:r>
              <a:rPr lang="en-US" sz="7466" dirty="0"/>
              <a:t>Utah Code Ann. § 52-4-202(6)b) </a:t>
            </a:r>
          </a:p>
          <a:p>
            <a:pPr marL="0" indent="0">
              <a:buNone/>
            </a:pPr>
            <a:endParaRPr lang="en-US" sz="10666" dirty="0"/>
          </a:p>
          <a:p>
            <a:endParaRPr lang="en-US" sz="10666" dirty="0"/>
          </a:p>
          <a:p>
            <a:endParaRPr lang="en-US" dirty="0"/>
          </a:p>
        </p:txBody>
      </p:sp>
      <p:pic>
        <p:nvPicPr>
          <p:cNvPr id="6" name="Content Placeholder 5" descr="People raising hands">
            <a:extLst>
              <a:ext uri="{FF2B5EF4-FFF2-40B4-BE49-F238E27FC236}">
                <a16:creationId xmlns:a16="http://schemas.microsoft.com/office/drawing/2014/main" id="{06E75E21-C666-8725-8CD4-E526082C2E06}"/>
              </a:ext>
            </a:extLst>
          </p:cNvPr>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7570787" y="2921000"/>
            <a:ext cx="3605213" cy="2403475"/>
          </a:xfrm>
        </p:spPr>
      </p:pic>
    </p:spTree>
    <p:extLst>
      <p:ext uri="{BB962C8B-B14F-4D97-AF65-F5344CB8AC3E}">
        <p14:creationId xmlns:p14="http://schemas.microsoft.com/office/powerpoint/2010/main" val="290577705"/>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0A44C-CEAE-724C-BE8D-7608033DB191}"/>
              </a:ext>
            </a:extLst>
          </p:cNvPr>
          <p:cNvSpPr>
            <a:spLocks noGrp="1"/>
          </p:cNvSpPr>
          <p:nvPr>
            <p:ph type="title"/>
          </p:nvPr>
        </p:nvSpPr>
        <p:spPr>
          <a:xfrm>
            <a:off x="1219200" y="787402"/>
            <a:ext cx="9753600" cy="914399"/>
          </a:xfrm>
          <a:solidFill>
            <a:srgbClr val="FFFF00"/>
          </a:solidFill>
          <a:ln>
            <a:solidFill>
              <a:schemeClr val="accent1"/>
            </a:solidFill>
          </a:ln>
        </p:spPr>
        <p:txBody>
          <a:bodyPr anchor="b">
            <a:normAutofit/>
          </a:bodyPr>
          <a:lstStyle/>
          <a:p>
            <a:pPr algn="ctr"/>
            <a:r>
              <a:rPr 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Reasonable Specificity</a:t>
            </a:r>
          </a:p>
        </p:txBody>
      </p:sp>
      <p:sp>
        <p:nvSpPr>
          <p:cNvPr id="9" name="Content Placeholder 2">
            <a:extLst>
              <a:ext uri="{FF2B5EF4-FFF2-40B4-BE49-F238E27FC236}">
                <a16:creationId xmlns:a16="http://schemas.microsoft.com/office/drawing/2014/main" id="{54719C54-B9FA-4AC4-8C49-3F12CB34F25F}"/>
              </a:ext>
            </a:extLst>
          </p:cNvPr>
          <p:cNvSpPr>
            <a:spLocks noGrp="1"/>
          </p:cNvSpPr>
          <p:nvPr>
            <p:ph idx="1"/>
          </p:nvPr>
        </p:nvSpPr>
        <p:spPr>
          <a:xfrm>
            <a:off x="1245704" y="2108201"/>
            <a:ext cx="9753600" cy="3539527"/>
          </a:xfrm>
          <a:solidFill>
            <a:srgbClr val="00B0F0"/>
          </a:solidFill>
        </p:spPr>
        <p:txBody>
          <a:bodyPr>
            <a:normAutofit/>
          </a:bodyPr>
          <a:lstStyle/>
          <a:p>
            <a:r>
              <a:rPr lang="en-US" dirty="0"/>
              <a:t>“</a:t>
            </a:r>
            <a:r>
              <a:rPr lang="en-US" strike="sngStrike" dirty="0"/>
              <a:t>review old business</a:t>
            </a:r>
            <a:r>
              <a:rPr lang="en-US" dirty="0"/>
              <a:t>”</a:t>
            </a:r>
          </a:p>
          <a:p>
            <a:r>
              <a:rPr lang="en-US" dirty="0"/>
              <a:t>“</a:t>
            </a:r>
            <a:r>
              <a:rPr lang="en-US" strike="sngStrike" dirty="0"/>
              <a:t>discuss constituent concerns</a:t>
            </a:r>
            <a:r>
              <a:rPr lang="en-US" dirty="0"/>
              <a:t>”</a:t>
            </a:r>
          </a:p>
          <a:p>
            <a:r>
              <a:rPr lang="en-US" dirty="0"/>
              <a:t>“review and possible decision on 2021 proposed sport changes for the North Summit Recreation District:  football, basketball, soccer, and baseball”</a:t>
            </a:r>
          </a:p>
          <a:p>
            <a:r>
              <a:rPr lang="en-US" dirty="0"/>
              <a:t>hyperlink your agenda where possible so the public can find staff reports, web pages, or other materials relevant to the agenda item </a:t>
            </a:r>
          </a:p>
          <a:p>
            <a:endParaRPr lang="en-US" dirty="0"/>
          </a:p>
        </p:txBody>
      </p:sp>
    </p:spTree>
    <p:extLst>
      <p:ext uri="{BB962C8B-B14F-4D97-AF65-F5344CB8AC3E}">
        <p14:creationId xmlns:p14="http://schemas.microsoft.com/office/powerpoint/2010/main" val="1204542539"/>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E166D6-9FB0-894E-8877-559B947CC27F}"/>
              </a:ext>
            </a:extLst>
          </p:cNvPr>
          <p:cNvSpPr>
            <a:spLocks noGrp="1"/>
          </p:cNvSpPr>
          <p:nvPr>
            <p:ph type="title"/>
          </p:nvPr>
        </p:nvSpPr>
        <p:spPr>
          <a:xfrm>
            <a:off x="203200" y="430465"/>
            <a:ext cx="11758023" cy="1524000"/>
          </a:xfrm>
        </p:spPr>
        <p:txBody>
          <a:bodyPr>
            <a:noAutofit/>
          </a:bodyPr>
          <a:lstStyle/>
          <a:p>
            <a:pPr algn="ctr"/>
            <a:r>
              <a:rPr lang="en-US" sz="3200" dirty="0">
                <a:solidFill>
                  <a:srgbClr val="EF6730"/>
                </a:solidFill>
                <a:latin typeface="American Typewriter" panose="02090604020004020304" pitchFamily="18" charset="77"/>
              </a:rPr>
              <a:t>“A public body may conduct a meeting that some or all members of the public body attend through an electronic video, audio, or both video and audio connection”</a:t>
            </a:r>
            <a:r>
              <a:rPr lang="en-US" sz="1600" b="0" dirty="0">
                <a:solidFill>
                  <a:srgbClr val="252525"/>
                </a:solidFill>
                <a:effectLst/>
                <a:latin typeface="Arial" panose="020B0604020202020204" pitchFamily="34" charset="0"/>
              </a:rPr>
              <a:t>  </a:t>
            </a:r>
            <a:br>
              <a:rPr lang="en-US" sz="1600" b="0" dirty="0">
                <a:solidFill>
                  <a:srgbClr val="252525"/>
                </a:solidFill>
                <a:effectLst/>
                <a:latin typeface="Arial" panose="020B0604020202020204" pitchFamily="34" charset="0"/>
              </a:rPr>
            </a:br>
            <a:r>
              <a:rPr lang="en-US" sz="1600" b="0" dirty="0">
                <a:solidFill>
                  <a:srgbClr val="252525"/>
                </a:solidFill>
                <a:effectLst/>
                <a:latin typeface="Arial" panose="020B0604020202020204" pitchFamily="34" charset="0"/>
              </a:rPr>
              <a:t>										</a:t>
            </a:r>
            <a:r>
              <a:rPr lang="en-US" sz="1467" b="0" dirty="0">
                <a:solidFill>
                  <a:srgbClr val="252525"/>
                </a:solidFill>
                <a:effectLst/>
                <a:latin typeface="Arial" panose="020B0604020202020204" pitchFamily="34" charset="0"/>
              </a:rPr>
              <a:t>Utah Code § 52-4-207</a:t>
            </a:r>
            <a:endParaRPr lang="en-US" sz="1467" dirty="0">
              <a:latin typeface="American Typewriter" panose="02090604020004020304" pitchFamily="18" charset="77"/>
            </a:endParaRPr>
          </a:p>
        </p:txBody>
      </p:sp>
      <p:sp>
        <p:nvSpPr>
          <p:cNvPr id="8" name="Content Placeholder 7">
            <a:extLst>
              <a:ext uri="{FF2B5EF4-FFF2-40B4-BE49-F238E27FC236}">
                <a16:creationId xmlns:a16="http://schemas.microsoft.com/office/drawing/2014/main" id="{843EBADF-FCA6-1741-8922-771AEA55EC38}"/>
              </a:ext>
            </a:extLst>
          </p:cNvPr>
          <p:cNvSpPr>
            <a:spLocks noGrp="1"/>
          </p:cNvSpPr>
          <p:nvPr>
            <p:ph sz="quarter" idx="13"/>
          </p:nvPr>
        </p:nvSpPr>
        <p:spPr>
          <a:xfrm>
            <a:off x="383673" y="1906400"/>
            <a:ext cx="4754880" cy="4578131"/>
          </a:xfrm>
        </p:spPr>
        <p:txBody>
          <a:bodyPr>
            <a:normAutofit fontScale="25000" lnSpcReduction="20000"/>
          </a:bodyPr>
          <a:lstStyle/>
          <a:p>
            <a:pPr marL="0" indent="0">
              <a:buNone/>
            </a:pPr>
            <a:endParaRPr lang="en-US" sz="8266" dirty="0"/>
          </a:p>
          <a:p>
            <a:r>
              <a:rPr lang="en-US" sz="6400" dirty="0"/>
              <a:t>Must first pass a resolution, rule, or ordinance governing use of electronic meetings, which includes the conditions under which a remote member is included in calculating a quorum.</a:t>
            </a:r>
          </a:p>
          <a:p>
            <a:r>
              <a:rPr lang="en-US" sz="6400" dirty="0"/>
              <a:t>Must establish an </a:t>
            </a:r>
            <a:r>
              <a:rPr lang="en-US" sz="6400" dirty="0">
                <a:solidFill>
                  <a:srgbClr val="CC3300"/>
                </a:solidFill>
              </a:rPr>
              <a:t>Anchor Location</a:t>
            </a:r>
            <a:r>
              <a:rPr lang="en-US" sz="6400" dirty="0"/>
              <a:t>.</a:t>
            </a:r>
          </a:p>
          <a:p>
            <a:r>
              <a:rPr lang="en-US" sz="6400" dirty="0"/>
              <a:t>May dispense with Anchor Location if:</a:t>
            </a:r>
          </a:p>
          <a:p>
            <a:pPr lvl="1"/>
            <a:r>
              <a:rPr lang="en-US" sz="6200" dirty="0"/>
              <a:t>conducting the meeting at an Anchor Location presents a substantial risk to the health or safety of those present or who would otherwise be present at the Anchor Location; or</a:t>
            </a:r>
          </a:p>
          <a:p>
            <a:pPr lvl="1"/>
            <a:r>
              <a:rPr lang="en-US" sz="6200" dirty="0"/>
              <a:t>the location where the public body would normally meet has been ordered closed to the public for health or safety reasons.</a:t>
            </a:r>
          </a:p>
          <a:p>
            <a:pPr lvl="1"/>
            <a:r>
              <a:rPr lang="en-US" sz="6400" dirty="0"/>
              <a:t>Additional notice requirements apply.</a:t>
            </a:r>
          </a:p>
          <a:p>
            <a:endParaRPr lang="en-US" dirty="0"/>
          </a:p>
          <a:p>
            <a:endParaRPr lang="en-US" dirty="0"/>
          </a:p>
          <a:p>
            <a:endParaRPr lang="en-US" dirty="0"/>
          </a:p>
          <a:p>
            <a:endParaRPr lang="en-US" dirty="0"/>
          </a:p>
          <a:p>
            <a:endParaRPr lang="en-US" dirty="0"/>
          </a:p>
        </p:txBody>
      </p:sp>
      <p:pic>
        <p:nvPicPr>
          <p:cNvPr id="11" name="Content Placeholder 10" descr="A picture containing text, clipart&#10;&#10;Description automatically generated">
            <a:extLst>
              <a:ext uri="{FF2B5EF4-FFF2-40B4-BE49-F238E27FC236}">
                <a16:creationId xmlns:a16="http://schemas.microsoft.com/office/drawing/2014/main" id="{7586B790-5C98-054B-A30B-DA95BE25C6AA}"/>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6499598" y="2159008"/>
            <a:ext cx="4756149" cy="2539985"/>
          </a:xfrm>
        </p:spPr>
      </p:pic>
      <p:sp>
        <p:nvSpPr>
          <p:cNvPr id="12" name="TextBox 11">
            <a:extLst>
              <a:ext uri="{FF2B5EF4-FFF2-40B4-BE49-F238E27FC236}">
                <a16:creationId xmlns:a16="http://schemas.microsoft.com/office/drawing/2014/main" id="{2FA1E4A5-4628-7A42-B928-8DE18134F5DA}"/>
              </a:ext>
            </a:extLst>
          </p:cNvPr>
          <p:cNvSpPr txBox="1"/>
          <p:nvPr/>
        </p:nvSpPr>
        <p:spPr>
          <a:xfrm>
            <a:off x="5974080" y="4851401"/>
            <a:ext cx="5892800" cy="1528752"/>
          </a:xfrm>
          <a:prstGeom prst="rect">
            <a:avLst/>
          </a:prstGeom>
          <a:noFill/>
        </p:spPr>
        <p:txBody>
          <a:bodyPr wrap="square" rtlCol="0">
            <a:spAutoFit/>
          </a:bodyPr>
          <a:lstStyle/>
          <a:p>
            <a:r>
              <a:rPr lang="en-US" sz="1600" dirty="0"/>
              <a:t>”Participate” means the ability to communicate with all the members of a public body either verbally or electronically, so that each member of the public body can hear or observe the communication. </a:t>
            </a:r>
          </a:p>
          <a:p>
            <a:pPr algn="ctr"/>
            <a:endParaRPr lang="en-US" sz="1467" dirty="0">
              <a:hlinkClick r:id="rId3"/>
            </a:endParaRPr>
          </a:p>
          <a:p>
            <a:pPr algn="ctr"/>
            <a:r>
              <a:rPr lang="en-US" sz="1467" dirty="0">
                <a:hlinkClick r:id="rId3"/>
              </a:rPr>
              <a:t>Utah Code § 52-4-103(8)</a:t>
            </a:r>
            <a:endParaRPr lang="en-US" sz="1467" dirty="0"/>
          </a:p>
        </p:txBody>
      </p:sp>
    </p:spTree>
    <p:extLst>
      <p:ext uri="{BB962C8B-B14F-4D97-AF65-F5344CB8AC3E}">
        <p14:creationId xmlns:p14="http://schemas.microsoft.com/office/powerpoint/2010/main" val="51139201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6DFE90B-C4F3-41C0-9CB5-99D5B9BF5C16}"/>
              </a:ext>
            </a:extLst>
          </p:cNvPr>
          <p:cNvSpPr>
            <a:spLocks noGrp="1"/>
          </p:cNvSpPr>
          <p:nvPr>
            <p:ph type="title"/>
          </p:nvPr>
        </p:nvSpPr>
        <p:spPr>
          <a:xfrm>
            <a:off x="1219200" y="310552"/>
            <a:ext cx="9753600" cy="984850"/>
          </a:xfrm>
          <a:pattFill prst="pct10">
            <a:fgClr>
              <a:schemeClr val="accent6"/>
            </a:fgClr>
            <a:bgClr>
              <a:schemeClr val="bg1"/>
            </a:bgClr>
          </a:pattFill>
        </p:spPr>
        <p:txBody>
          <a:bodyPr anchor="b">
            <a:noAutofit/>
          </a:bodyPr>
          <a:lstStyle/>
          <a:p>
            <a:pPr algn="ctr"/>
            <a:br>
              <a:rPr lang="en-US" sz="4267" dirty="0">
                <a:solidFill>
                  <a:srgbClr val="EF6730"/>
                </a:solidFill>
                <a:latin typeface="American Typewriter" panose="02090604020004020304" pitchFamily="18" charset="77"/>
              </a:rPr>
            </a:br>
            <a:br>
              <a:rPr lang="en-US" sz="4267" dirty="0">
                <a:solidFill>
                  <a:srgbClr val="EF6730"/>
                </a:solidFill>
                <a:latin typeface="American Typewriter" panose="02090604020004020304" pitchFamily="18" charset="77"/>
              </a:rPr>
            </a:br>
            <a:br>
              <a:rPr lang="en-US" sz="4267" dirty="0">
                <a:solidFill>
                  <a:srgbClr val="EF6730"/>
                </a:solidFill>
                <a:latin typeface="American Typewriter" panose="02090604020004020304" pitchFamily="18" charset="77"/>
              </a:rPr>
            </a:br>
            <a:br>
              <a:rPr lang="en-US" sz="4267" dirty="0">
                <a:solidFill>
                  <a:srgbClr val="EF6730"/>
                </a:solidFill>
                <a:latin typeface="American Typewriter" panose="02090604020004020304" pitchFamily="18" charset="77"/>
              </a:rPr>
            </a:br>
            <a:br>
              <a:rPr lang="en-US" sz="4267" dirty="0">
                <a:solidFill>
                  <a:srgbClr val="EF6730"/>
                </a:solidFill>
                <a:latin typeface="American Typewriter" panose="02090604020004020304" pitchFamily="18" charset="77"/>
              </a:rPr>
            </a:br>
            <a:r>
              <a:rPr lang="en-US" sz="2667" dirty="0">
                <a:solidFill>
                  <a:srgbClr val="EF6730"/>
                </a:solidFill>
                <a:latin typeface="+mn-lt"/>
              </a:rPr>
              <a:t>Conduct of Meetings: </a:t>
            </a:r>
            <a:r>
              <a:rPr lang="en-US" sz="2667" dirty="0"/>
              <a:t>All meetings are presumptively open and public </a:t>
            </a:r>
            <a:endParaRPr lang="en-US" sz="4267" dirty="0">
              <a:latin typeface="American Typewriter" panose="02090604020004020304" pitchFamily="18" charset="77"/>
            </a:endParaRPr>
          </a:p>
        </p:txBody>
      </p:sp>
      <p:sp>
        <p:nvSpPr>
          <p:cNvPr id="11" name="Content Placeholder 2">
            <a:extLst>
              <a:ext uri="{FF2B5EF4-FFF2-40B4-BE49-F238E27FC236}">
                <a16:creationId xmlns:a16="http://schemas.microsoft.com/office/drawing/2014/main" id="{2C563ED6-EE6A-4916-B3E8-019E0837E10E}"/>
              </a:ext>
            </a:extLst>
          </p:cNvPr>
          <p:cNvSpPr>
            <a:spLocks noGrp="1"/>
          </p:cNvSpPr>
          <p:nvPr>
            <p:ph idx="1"/>
          </p:nvPr>
        </p:nvSpPr>
        <p:spPr>
          <a:xfrm>
            <a:off x="914400" y="1397001"/>
            <a:ext cx="10515600" cy="4564646"/>
          </a:xfrm>
          <a:gradFill>
            <a:gsLst>
              <a:gs pos="0">
                <a:srgbClr val="92D050"/>
              </a:gs>
              <a:gs pos="100000">
                <a:srgbClr val="8A68FF">
                  <a:tint val="44500"/>
                  <a:satMod val="160000"/>
                </a:srgbClr>
              </a:gs>
              <a:gs pos="100000">
                <a:srgbClr val="8A68FF">
                  <a:tint val="23500"/>
                  <a:satMod val="160000"/>
                </a:srgbClr>
              </a:gs>
            </a:gsLst>
            <a:lin ang="2700000" scaled="1"/>
          </a:gradFill>
        </p:spPr>
        <p:txBody>
          <a:bodyPr>
            <a:noAutofit/>
          </a:bodyPr>
          <a:lstStyle/>
          <a:p>
            <a:pPr marL="60958" indent="0">
              <a:buNone/>
            </a:pPr>
            <a:r>
              <a:rPr lang="en-US" sz="1867" dirty="0"/>
              <a:t> </a:t>
            </a:r>
            <a:r>
              <a:rPr lang="en-US" sz="1867" dirty="0">
                <a:solidFill>
                  <a:schemeClr val="bg1"/>
                </a:solidFill>
              </a:rPr>
              <a:t>“</a:t>
            </a:r>
            <a:r>
              <a:rPr lang="en-US" sz="1867" b="1" u="sng" dirty="0">
                <a:solidFill>
                  <a:schemeClr val="bg1"/>
                </a:solidFill>
              </a:rPr>
              <a:t>Meeting</a:t>
            </a:r>
            <a:r>
              <a:rPr lang="en-US" sz="1867" dirty="0">
                <a:solidFill>
                  <a:schemeClr val="bg1"/>
                </a:solidFill>
              </a:rPr>
              <a:t>” means a gathering of a public body with a </a:t>
            </a:r>
            <a:r>
              <a:rPr lang="en-US" sz="1867" u="sng" dirty="0">
                <a:solidFill>
                  <a:schemeClr val="bg1"/>
                </a:solidFill>
              </a:rPr>
              <a:t>quorum</a:t>
            </a:r>
            <a:r>
              <a:rPr lang="en-US" sz="1867" dirty="0">
                <a:solidFill>
                  <a:schemeClr val="bg1"/>
                </a:solidFill>
              </a:rPr>
              <a:t> present; and</a:t>
            </a:r>
          </a:p>
          <a:p>
            <a:pPr marL="60958" indent="0">
              <a:buNone/>
            </a:pPr>
            <a:r>
              <a:rPr lang="en-US" sz="1867" dirty="0">
                <a:solidFill>
                  <a:schemeClr val="bg1"/>
                </a:solidFill>
              </a:rPr>
              <a:t>	that is </a:t>
            </a:r>
            <a:r>
              <a:rPr lang="en-US" sz="1867" b="1" u="sng" dirty="0">
                <a:solidFill>
                  <a:schemeClr val="bg1"/>
                </a:solidFill>
              </a:rPr>
              <a:t>convened</a:t>
            </a:r>
            <a:r>
              <a:rPr lang="en-US" sz="1867" dirty="0">
                <a:solidFill>
                  <a:schemeClr val="bg1"/>
                </a:solidFill>
              </a:rPr>
              <a:t>:</a:t>
            </a:r>
          </a:p>
          <a:p>
            <a:pPr marL="60958" indent="0">
              <a:buNone/>
            </a:pPr>
            <a:r>
              <a:rPr lang="en-US" sz="1867" dirty="0">
                <a:solidFill>
                  <a:schemeClr val="bg1"/>
                </a:solidFill>
              </a:rPr>
              <a:t>	by an </a:t>
            </a:r>
            <a:r>
              <a:rPr lang="en-US" sz="1867" u="sng" dirty="0">
                <a:solidFill>
                  <a:schemeClr val="bg1"/>
                </a:solidFill>
              </a:rPr>
              <a:t>individual</a:t>
            </a:r>
            <a:r>
              <a:rPr lang="en-US" sz="1867" dirty="0">
                <a:solidFill>
                  <a:schemeClr val="bg1"/>
                </a:solidFill>
              </a:rPr>
              <a:t> (the</a:t>
            </a:r>
            <a:r>
              <a:rPr lang="en-US" sz="1867" b="1" dirty="0">
                <a:solidFill>
                  <a:schemeClr val="bg1"/>
                </a:solidFill>
              </a:rPr>
              <a:t> Chair</a:t>
            </a:r>
            <a:r>
              <a:rPr lang="en-US" sz="1867" dirty="0">
                <a:solidFill>
                  <a:schemeClr val="bg1"/>
                </a:solidFill>
              </a:rPr>
              <a:t>):</a:t>
            </a:r>
          </a:p>
          <a:p>
            <a:pPr marL="60958" indent="0">
              <a:buNone/>
            </a:pPr>
            <a:r>
              <a:rPr lang="en-US" sz="1867" dirty="0">
                <a:solidFill>
                  <a:schemeClr val="bg1"/>
                </a:solidFill>
              </a:rPr>
              <a:t>		(A) with authority to convene the public bod</a:t>
            </a:r>
            <a:r>
              <a:rPr lang="en-US" sz="1867" u="sng" dirty="0">
                <a:solidFill>
                  <a:schemeClr val="bg1"/>
                </a:solidFill>
              </a:rPr>
              <a:t>y</a:t>
            </a:r>
            <a:r>
              <a:rPr lang="en-US" sz="1867" dirty="0">
                <a:solidFill>
                  <a:schemeClr val="bg1"/>
                </a:solidFill>
              </a:rPr>
              <a:t> or specified body; and</a:t>
            </a:r>
          </a:p>
          <a:p>
            <a:pPr marL="60958" indent="0">
              <a:buNone/>
            </a:pPr>
            <a:r>
              <a:rPr lang="en-US" sz="1867" dirty="0">
                <a:solidFill>
                  <a:schemeClr val="bg1"/>
                </a:solidFill>
              </a:rPr>
              <a:t>		(B) following the process provided by law for convening the public body or 			      specified body; and</a:t>
            </a:r>
          </a:p>
          <a:p>
            <a:pPr marL="60958" indent="0">
              <a:buNone/>
            </a:pPr>
            <a:r>
              <a:rPr lang="en-US" sz="1867" dirty="0">
                <a:solidFill>
                  <a:schemeClr val="bg1"/>
                </a:solidFill>
              </a:rPr>
              <a:t>	for the express purpose of acting as a public body or specified body to:</a:t>
            </a:r>
          </a:p>
          <a:p>
            <a:pPr marL="60958" indent="0">
              <a:buNone/>
            </a:pPr>
            <a:r>
              <a:rPr lang="en-US" sz="1867" dirty="0">
                <a:solidFill>
                  <a:schemeClr val="bg1"/>
                </a:solidFill>
              </a:rPr>
              <a:t>		(A) receive </a:t>
            </a:r>
            <a:r>
              <a:rPr lang="en-US" sz="1867" b="1" u="sng" dirty="0">
                <a:solidFill>
                  <a:schemeClr val="bg1"/>
                </a:solidFill>
              </a:rPr>
              <a:t>public comment </a:t>
            </a:r>
            <a:r>
              <a:rPr lang="en-US" sz="1867" dirty="0">
                <a:solidFill>
                  <a:schemeClr val="bg1"/>
                </a:solidFill>
              </a:rPr>
              <a:t>about a relevant matter;</a:t>
            </a:r>
          </a:p>
          <a:p>
            <a:pPr marL="60958" indent="0">
              <a:buNone/>
            </a:pPr>
            <a:r>
              <a:rPr lang="en-US" sz="1867" dirty="0">
                <a:solidFill>
                  <a:schemeClr val="bg1"/>
                </a:solidFill>
              </a:rPr>
              <a:t>		(B) </a:t>
            </a:r>
            <a:r>
              <a:rPr lang="en-US" sz="1867" b="1" u="sng" dirty="0">
                <a:solidFill>
                  <a:schemeClr val="bg1"/>
                </a:solidFill>
              </a:rPr>
              <a:t>deliberate</a:t>
            </a:r>
            <a:r>
              <a:rPr lang="en-US" sz="1867" dirty="0">
                <a:solidFill>
                  <a:schemeClr val="bg1"/>
                </a:solidFill>
              </a:rPr>
              <a:t> about a relevant matter; or</a:t>
            </a:r>
          </a:p>
          <a:p>
            <a:pPr marL="60958" indent="0">
              <a:buNone/>
            </a:pPr>
            <a:r>
              <a:rPr lang="en-US" sz="1867" dirty="0">
                <a:solidFill>
                  <a:schemeClr val="bg1"/>
                </a:solidFill>
              </a:rPr>
              <a:t>		(C) take </a:t>
            </a:r>
            <a:r>
              <a:rPr lang="en-US" sz="1867" b="1" u="sng" dirty="0">
                <a:solidFill>
                  <a:schemeClr val="bg1"/>
                </a:solidFill>
              </a:rPr>
              <a:t>action</a:t>
            </a:r>
            <a:r>
              <a:rPr lang="en-US" sz="1867" dirty="0">
                <a:solidFill>
                  <a:schemeClr val="bg1"/>
                </a:solidFill>
              </a:rPr>
              <a:t> upon a relevant matter.</a:t>
            </a:r>
            <a:br>
              <a:rPr lang="en-US" sz="2400" dirty="0">
                <a:solidFill>
                  <a:srgbClr val="EF6730"/>
                </a:solidFill>
                <a:latin typeface="American Typewriter" panose="02090604020004020304" pitchFamily="18" charset="77"/>
              </a:rPr>
            </a:br>
            <a:r>
              <a:rPr lang="en-US" sz="1867" dirty="0"/>
              <a:t>								</a:t>
            </a:r>
            <a:r>
              <a:rPr lang="en-US" sz="1867" dirty="0">
                <a:solidFill>
                  <a:srgbClr val="6BA9DA"/>
                </a:solidFill>
                <a:hlinkClick r:id="rId2">
                  <a:extLst>
                    <a:ext uri="{A12FA001-AC4F-418D-AE19-62706E023703}">
                      <ahyp:hlinkClr xmlns:ahyp="http://schemas.microsoft.com/office/drawing/2018/hyperlinkcolor" val="tx"/>
                    </a:ext>
                  </a:extLst>
                </a:hlinkClick>
              </a:rPr>
              <a:t> </a:t>
            </a:r>
          </a:p>
          <a:p>
            <a:pPr marL="60958" indent="0">
              <a:buNone/>
            </a:pPr>
            <a:r>
              <a:rPr lang="en-US" sz="1867" dirty="0">
                <a:hlinkClick r:id="rId2">
                  <a:extLst>
                    <a:ext uri="{A12FA001-AC4F-418D-AE19-62706E023703}">
                      <ahyp:hlinkClr xmlns:ahyp="http://schemas.microsoft.com/office/drawing/2018/hyperlinkcolor" val="tx"/>
                    </a:ext>
                  </a:extLst>
                </a:hlinkClick>
              </a:rPr>
              <a:t>Utah Code § 52-4-103(6</a:t>
            </a:r>
            <a:r>
              <a:rPr lang="en-US" sz="1867" dirty="0"/>
              <a:t>)</a:t>
            </a:r>
          </a:p>
        </p:txBody>
      </p:sp>
    </p:spTree>
    <p:extLst>
      <p:ext uri="{BB962C8B-B14F-4D97-AF65-F5344CB8AC3E}">
        <p14:creationId xmlns:p14="http://schemas.microsoft.com/office/powerpoint/2010/main" val="284711995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901" y="545230"/>
            <a:ext cx="6873240" cy="939315"/>
          </a:xfrm>
        </p:spPr>
        <p:txBody>
          <a:bodyPr/>
          <a:lstStyle/>
          <a:p>
            <a:r>
              <a:rPr lang="en-US" b="1" dirty="0">
                <a:solidFill>
                  <a:srgbClr val="FFFF00"/>
                </a:solidFill>
              </a:rPr>
              <a:t>Special service districts</a:t>
            </a:r>
            <a:br>
              <a:rPr lang="en-US" dirty="0"/>
            </a:br>
            <a:r>
              <a:rPr lang="en-US" sz="1600" dirty="0"/>
              <a:t>(Title 2, Summit County Code)</a:t>
            </a:r>
          </a:p>
        </p:txBody>
      </p:sp>
      <p:sp>
        <p:nvSpPr>
          <p:cNvPr id="4" name="Text Placeholder 3"/>
          <p:cNvSpPr>
            <a:spLocks noGrp="1"/>
          </p:cNvSpPr>
          <p:nvPr>
            <p:ph type="body" sz="half" idx="2"/>
          </p:nvPr>
        </p:nvSpPr>
        <p:spPr>
          <a:xfrm>
            <a:off x="671215" y="1954203"/>
            <a:ext cx="6873240" cy="4164367"/>
          </a:xfrm>
        </p:spPr>
        <p:txBody>
          <a:bodyPr>
            <a:normAutofit fontScale="77500" lnSpcReduction="20000"/>
          </a:bodyPr>
          <a:lstStyle/>
          <a:p>
            <a:pPr marL="285750" indent="-285750" algn="l">
              <a:buFont typeface="Wingdings" panose="05000000000000000000" pitchFamily="2" charset="2"/>
              <a:buChar char="q"/>
            </a:pPr>
            <a:r>
              <a:rPr lang="en-US" dirty="0"/>
              <a:t>Mountain Regional Water (Chapter 9; created 1982)</a:t>
            </a:r>
          </a:p>
          <a:p>
            <a:pPr marL="285750" indent="-285750" algn="l">
              <a:buFont typeface="Wingdings" panose="05000000000000000000" pitchFamily="2" charset="2"/>
              <a:buChar char="q"/>
            </a:pPr>
            <a:r>
              <a:rPr lang="en-US" dirty="0"/>
              <a:t>North Summit Recreation (Chapter 11; created  2008)</a:t>
            </a:r>
          </a:p>
          <a:p>
            <a:pPr marL="285750" indent="-285750" algn="l">
              <a:buFont typeface="Wingdings" panose="05000000000000000000" pitchFamily="2" charset="2"/>
              <a:buChar char="q"/>
            </a:pPr>
            <a:r>
              <a:rPr lang="en-US" dirty="0">
                <a:solidFill>
                  <a:schemeClr val="tx2"/>
                </a:solidFill>
              </a:rPr>
              <a:t>Eastern Summit County Water Conservancy (Chapter 20; created 2008) </a:t>
            </a:r>
          </a:p>
          <a:p>
            <a:pPr marL="285750" indent="-285750" algn="l">
              <a:buFont typeface="Wingdings" panose="05000000000000000000" pitchFamily="2" charset="2"/>
              <a:buChar char="q"/>
            </a:pPr>
            <a:r>
              <a:rPr lang="en-US" dirty="0"/>
              <a:t>Snyderville Basin Recreation (Chapter 21; created 1986)</a:t>
            </a:r>
          </a:p>
          <a:p>
            <a:pPr marL="285750" indent="-285750" algn="l">
              <a:buFont typeface="Wingdings" panose="05000000000000000000" pitchFamily="2" charset="2"/>
              <a:buChar char="q"/>
            </a:pPr>
            <a:r>
              <a:rPr lang="en-US" dirty="0" err="1"/>
              <a:t>Peoa</a:t>
            </a:r>
            <a:r>
              <a:rPr lang="en-US" dirty="0"/>
              <a:t> Recreation (Chapter 22; created 1998)</a:t>
            </a:r>
          </a:p>
          <a:p>
            <a:pPr marL="285750" indent="-285750" algn="l">
              <a:buFont typeface="Wingdings" panose="05000000000000000000" pitchFamily="2" charset="2"/>
              <a:buChar char="q"/>
            </a:pPr>
            <a:r>
              <a:rPr lang="en-US" dirty="0"/>
              <a:t>Park City Fire (Chapter 24; created 1984)</a:t>
            </a:r>
          </a:p>
          <a:p>
            <a:pPr marL="285750" indent="-285750" algn="l">
              <a:buFont typeface="Wingdings" panose="05000000000000000000" pitchFamily="2" charset="2"/>
              <a:buChar char="q"/>
            </a:pPr>
            <a:r>
              <a:rPr lang="en-US" dirty="0"/>
              <a:t>North Summit Fire (Chapter 25; created 1976)</a:t>
            </a:r>
          </a:p>
          <a:p>
            <a:pPr marL="285750" indent="-285750" algn="l">
              <a:buFont typeface="Wingdings" panose="05000000000000000000" pitchFamily="2" charset="2"/>
              <a:buChar char="q"/>
            </a:pPr>
            <a:r>
              <a:rPr lang="en-US" dirty="0">
                <a:solidFill>
                  <a:schemeClr val="tx2"/>
                </a:solidFill>
              </a:rPr>
              <a:t>Kimball Area Transportation (Chapter 31; created 2000)</a:t>
            </a:r>
          </a:p>
          <a:p>
            <a:pPr marL="285750" indent="-285750" algn="l">
              <a:buFont typeface="Wingdings" panose="05000000000000000000" pitchFamily="2" charset="2"/>
              <a:buChar char="q"/>
            </a:pPr>
            <a:r>
              <a:rPr lang="en-US" dirty="0"/>
              <a:t>Echo Creek Ranches (Chapter 33; created 1988)</a:t>
            </a:r>
          </a:p>
          <a:p>
            <a:pPr marL="285750" indent="-285750" algn="l">
              <a:buFont typeface="Wingdings" panose="05000000000000000000" pitchFamily="2" charset="2"/>
              <a:buChar char="q"/>
            </a:pPr>
            <a:r>
              <a:rPr lang="en-US" dirty="0"/>
              <a:t>Timberline (Chapter 38; created 1995)</a:t>
            </a:r>
          </a:p>
          <a:p>
            <a:pPr marL="285750" indent="-285750" algn="l">
              <a:buFont typeface="Wingdings" panose="05000000000000000000" pitchFamily="2" charset="2"/>
              <a:buChar char="q"/>
            </a:pPr>
            <a:r>
              <a:rPr lang="en-US" dirty="0">
                <a:solidFill>
                  <a:schemeClr val="tx2"/>
                </a:solidFill>
              </a:rPr>
              <a:t>Special Service District No. 1 (Chapter 39; created 1989)</a:t>
            </a:r>
          </a:p>
          <a:p>
            <a:pPr marL="285750" indent="-285750" algn="l">
              <a:buFont typeface="Wingdings" panose="05000000000000000000" pitchFamily="2" charset="2"/>
              <a:buChar char="q"/>
            </a:pPr>
            <a:r>
              <a:rPr lang="en-US" dirty="0">
                <a:solidFill>
                  <a:schemeClr val="tx2"/>
                </a:solidFill>
              </a:rPr>
              <a:t>Echo Sewer (Chapter 41; created 2012)</a:t>
            </a:r>
          </a:p>
          <a:p>
            <a:pPr marL="285750" indent="-285750">
              <a:buFont typeface="Wingdings" panose="05000000000000000000" pitchFamily="2" charset="2"/>
              <a:buChar char="q"/>
            </a:pPr>
            <a:endParaRPr lang="en-US" dirty="0"/>
          </a:p>
        </p:txBody>
      </p:sp>
      <p:sp>
        <p:nvSpPr>
          <p:cNvPr id="5" name="TextBox 4"/>
          <p:cNvSpPr txBox="1"/>
          <p:nvPr/>
        </p:nvSpPr>
        <p:spPr>
          <a:xfrm>
            <a:off x="363983" y="6365289"/>
            <a:ext cx="4171071" cy="261610"/>
          </a:xfrm>
          <a:prstGeom prst="rect">
            <a:avLst/>
          </a:prstGeom>
          <a:noFill/>
        </p:spPr>
        <p:txBody>
          <a:bodyPr wrap="square" rtlCol="0">
            <a:spAutoFit/>
          </a:bodyPr>
          <a:lstStyle/>
          <a:p>
            <a:r>
              <a:rPr lang="en-US" sz="1100" b="1" dirty="0">
                <a:solidFill>
                  <a:schemeClr val="tx2"/>
                </a:solidFill>
              </a:rPr>
              <a:t>*  County run entity (No Administrative Control Board)</a:t>
            </a:r>
          </a:p>
        </p:txBody>
      </p:sp>
      <p:sp>
        <p:nvSpPr>
          <p:cNvPr id="6" name="TextBox 5"/>
          <p:cNvSpPr txBox="1"/>
          <p:nvPr/>
        </p:nvSpPr>
        <p:spPr>
          <a:xfrm>
            <a:off x="6181611" y="5326543"/>
            <a:ext cx="3586579" cy="1169551"/>
          </a:xfrm>
          <a:prstGeom prst="rect">
            <a:avLst/>
          </a:prstGeom>
          <a:noFill/>
        </p:spPr>
        <p:txBody>
          <a:bodyPr wrap="square" rtlCol="0">
            <a:spAutoFit/>
          </a:bodyPr>
          <a:lstStyle/>
          <a:p>
            <a:r>
              <a:rPr lang="en-US" sz="1400" dirty="0">
                <a:solidFill>
                  <a:srgbClr val="FFFF00"/>
                </a:solidFill>
              </a:rPr>
              <a:t>There are 13  independent local districts within the County;  including the Snyderville Basin Water Reclamation District, South Summit Fire, and Service Area #3</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4227" y="2801272"/>
            <a:ext cx="1962150" cy="9525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089" y="3310413"/>
            <a:ext cx="3095625" cy="1390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4326" y="1014888"/>
            <a:ext cx="1666875" cy="22955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90986" y="474223"/>
            <a:ext cx="1683151" cy="168842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1486" y="4552085"/>
            <a:ext cx="2247632" cy="1291027"/>
          </a:xfrm>
          <a:prstGeom prst="rect">
            <a:avLst/>
          </a:prstGeom>
        </p:spPr>
      </p:pic>
    </p:spTree>
    <p:extLst>
      <p:ext uri="{BB962C8B-B14F-4D97-AF65-F5344CB8AC3E}">
        <p14:creationId xmlns:p14="http://schemas.microsoft.com/office/powerpoint/2010/main" val="2610161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326D-8AD3-2A40-BA23-93D77C6D0EDB}"/>
              </a:ext>
            </a:extLst>
          </p:cNvPr>
          <p:cNvSpPr>
            <a:spLocks noGrp="1"/>
          </p:cNvSpPr>
          <p:nvPr>
            <p:ph type="title"/>
          </p:nvPr>
        </p:nvSpPr>
        <p:spPr>
          <a:blipFill>
            <a:blip r:embed="rId2"/>
            <a:tile tx="0" ty="0" sx="100000" sy="100000" flip="none" algn="tl"/>
          </a:blipFill>
          <a:ln w="76200">
            <a:solidFill>
              <a:schemeClr val="tx1"/>
            </a:solidFill>
          </a:ln>
        </p:spPr>
        <p:txBody>
          <a:bodyPr>
            <a:normAutofit/>
          </a:bodyPr>
          <a:lstStyle/>
          <a:p>
            <a:r>
              <a:rPr lang="en-US" dirty="0">
                <a:ln w="0"/>
                <a:solidFill>
                  <a:schemeClr val="bg1"/>
                </a:solidFill>
                <a:effectLst>
                  <a:outerShdw blurRad="38100" dist="19050" dir="2700000" algn="tl" rotWithShape="0">
                    <a:schemeClr val="dk1">
                      <a:alpha val="40000"/>
                    </a:schemeClr>
                  </a:outerShdw>
                </a:effectLst>
              </a:rPr>
              <a:t>Some types of Meetings that must be noticed:</a:t>
            </a:r>
          </a:p>
        </p:txBody>
      </p:sp>
      <p:sp>
        <p:nvSpPr>
          <p:cNvPr id="3" name="Content Placeholder 2">
            <a:extLst>
              <a:ext uri="{FF2B5EF4-FFF2-40B4-BE49-F238E27FC236}">
                <a16:creationId xmlns:a16="http://schemas.microsoft.com/office/drawing/2014/main" id="{CB2570FB-B01F-46D8-8D98-8937DDEF5577}"/>
              </a:ext>
            </a:extLst>
          </p:cNvPr>
          <p:cNvSpPr>
            <a:spLocks noGrp="1"/>
          </p:cNvSpPr>
          <p:nvPr>
            <p:ph idx="1"/>
          </p:nvPr>
        </p:nvSpPr>
        <p:spPr>
          <a:gradFill flip="none" rotWithShape="1">
            <a:gsLst>
              <a:gs pos="0">
                <a:srgbClr val="8A68FF">
                  <a:tint val="66000"/>
                  <a:satMod val="160000"/>
                </a:srgbClr>
              </a:gs>
              <a:gs pos="50000">
                <a:srgbClr val="8A68FF">
                  <a:tint val="44500"/>
                  <a:satMod val="160000"/>
                </a:srgbClr>
              </a:gs>
              <a:gs pos="100000">
                <a:srgbClr val="8A68FF">
                  <a:tint val="23500"/>
                  <a:satMod val="160000"/>
                </a:srgbClr>
              </a:gs>
            </a:gsLst>
            <a:lin ang="2700000" scaled="1"/>
            <a:tileRect/>
          </a:gradFill>
        </p:spPr>
        <p:txBody>
          <a:bodyPr>
            <a:normAutofit fontScale="77500" lnSpcReduction="20000"/>
          </a:bodyPr>
          <a:lstStyle/>
          <a:p>
            <a:r>
              <a:rPr lang="en-US" sz="3200" dirty="0"/>
              <a:t>Traditional Meetings</a:t>
            </a:r>
          </a:p>
          <a:p>
            <a:r>
              <a:rPr lang="en-US" sz="3200" dirty="0"/>
              <a:t>Workshops</a:t>
            </a:r>
          </a:p>
          <a:p>
            <a:r>
              <a:rPr lang="en-US" sz="3200" dirty="0"/>
              <a:t>Executive Session (unless closed per statute)</a:t>
            </a:r>
          </a:p>
          <a:p>
            <a:r>
              <a:rPr lang="en-US" sz="3200" dirty="0"/>
              <a:t>Site Visits</a:t>
            </a:r>
          </a:p>
          <a:p>
            <a:r>
              <a:rPr lang="en-US" sz="3200" dirty="0"/>
              <a:t>Traveling Tours</a:t>
            </a:r>
            <a:br>
              <a:rPr lang="en-US" sz="2667" dirty="0">
                <a:solidFill>
                  <a:srgbClr val="000000"/>
                </a:solidFill>
                <a:effectLst/>
                <a:latin typeface="Arial" panose="020B0604020202020204" pitchFamily="34" charset="0"/>
              </a:rPr>
            </a:br>
            <a:br>
              <a:rPr lang="en-US" sz="2667" dirty="0">
                <a:solidFill>
                  <a:srgbClr val="000000"/>
                </a:solidFill>
                <a:effectLst/>
                <a:latin typeface="Arial" panose="020B0604020202020204" pitchFamily="34" charset="0"/>
              </a:rPr>
            </a:br>
            <a:endParaRPr lang="en-US" sz="2667" dirty="0">
              <a:solidFill>
                <a:srgbClr val="000000"/>
              </a:solidFill>
              <a:effectLst/>
              <a:latin typeface="Arial" panose="020B0604020202020204" pitchFamily="34" charset="0"/>
            </a:endParaRPr>
          </a:p>
          <a:p>
            <a:pPr marL="0" indent="0">
              <a:buNone/>
            </a:pPr>
            <a:r>
              <a:rPr lang="en-US" sz="2133" dirty="0">
                <a:solidFill>
                  <a:srgbClr val="000000"/>
                </a:solidFill>
                <a:effectLst/>
                <a:latin typeface="Arial" panose="020B0604020202020204" pitchFamily="34" charset="0"/>
              </a:rPr>
              <a:t>Utah Code § 52-4-201</a:t>
            </a:r>
            <a:endParaRPr lang="en-US" sz="2133" dirty="0"/>
          </a:p>
          <a:p>
            <a:endParaRPr lang="en-US" dirty="0"/>
          </a:p>
        </p:txBody>
      </p:sp>
    </p:spTree>
    <p:extLst>
      <p:ext uri="{BB962C8B-B14F-4D97-AF65-F5344CB8AC3E}">
        <p14:creationId xmlns:p14="http://schemas.microsoft.com/office/powerpoint/2010/main" val="30828665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A1584-8FAE-C841-9FEC-C6F2B3D433F3}"/>
              </a:ext>
            </a:extLst>
          </p:cNvPr>
          <p:cNvSpPr>
            <a:spLocks noGrp="1"/>
          </p:cNvSpPr>
          <p:nvPr>
            <p:ph type="title"/>
          </p:nvPr>
        </p:nvSpPr>
        <p:spPr>
          <a:xfrm>
            <a:off x="838200" y="365125"/>
            <a:ext cx="10515600" cy="1325563"/>
          </a:xfrm>
        </p:spPr>
        <p:txBody>
          <a:bodyPr anchor="ctr">
            <a:normAutofit/>
          </a:bodyPr>
          <a:lstStyle/>
          <a:p>
            <a:r>
              <a:rPr lang="en-US" dirty="0"/>
              <a:t>NOT A Meeting BUT…</a:t>
            </a:r>
          </a:p>
        </p:txBody>
      </p:sp>
      <p:sp>
        <p:nvSpPr>
          <p:cNvPr id="3" name="Content Placeholder 2">
            <a:extLst>
              <a:ext uri="{FF2B5EF4-FFF2-40B4-BE49-F238E27FC236}">
                <a16:creationId xmlns:a16="http://schemas.microsoft.com/office/drawing/2014/main" id="{7EEB9B53-65AA-0A46-822A-B620A38F4911}"/>
              </a:ext>
            </a:extLst>
          </p:cNvPr>
          <p:cNvSpPr>
            <a:spLocks noGrp="1"/>
          </p:cNvSpPr>
          <p:nvPr>
            <p:ph sz="half" idx="2"/>
          </p:nvPr>
        </p:nvSpPr>
        <p:spPr>
          <a:xfrm>
            <a:off x="6325327" y="1329532"/>
            <a:ext cx="5614125" cy="4779964"/>
          </a:xfrm>
        </p:spPr>
        <p:txBody>
          <a:bodyPr>
            <a:normAutofit fontScale="85000" lnSpcReduction="10000"/>
          </a:bodyPr>
          <a:lstStyle/>
          <a:p>
            <a:pPr marL="0" indent="0">
              <a:buNone/>
            </a:pPr>
            <a:r>
              <a:rPr lang="en-US" sz="3200" dirty="0"/>
              <a:t>Individuals constituting a </a:t>
            </a:r>
            <a:r>
              <a:rPr lang="en-US" sz="3200" u="sng" dirty="0"/>
              <a:t>quorum </a:t>
            </a:r>
          </a:p>
          <a:p>
            <a:pPr marL="0" indent="0">
              <a:buNone/>
            </a:pPr>
            <a:r>
              <a:rPr lang="en-US" sz="3200" dirty="0"/>
              <a:t>of a public body may not act together </a:t>
            </a:r>
            <a:r>
              <a:rPr lang="en-US" sz="3200" i="1" u="sng" dirty="0"/>
              <a:t>outside a meeting</a:t>
            </a:r>
          </a:p>
          <a:p>
            <a:pPr marL="0" indent="0">
              <a:buNone/>
            </a:pPr>
            <a:r>
              <a:rPr lang="en-US" sz="3200" dirty="0"/>
              <a:t>in a </a:t>
            </a:r>
            <a:r>
              <a:rPr lang="en-US" sz="3200" b="1" u="sng" dirty="0">
                <a:solidFill>
                  <a:srgbClr val="FFFF00"/>
                </a:solidFill>
              </a:rPr>
              <a:t>concerted and deliberate way</a:t>
            </a:r>
            <a:r>
              <a:rPr lang="en-US" sz="3200" b="1" dirty="0"/>
              <a:t> </a:t>
            </a:r>
            <a:r>
              <a:rPr lang="en-US" sz="3200" dirty="0"/>
              <a:t>to </a:t>
            </a:r>
            <a:r>
              <a:rPr lang="en-US" sz="3200" b="1" u="sng" dirty="0">
                <a:solidFill>
                  <a:srgbClr val="FFFF00"/>
                </a:solidFill>
              </a:rPr>
              <a:t>predetermine</a:t>
            </a:r>
            <a:r>
              <a:rPr lang="en-US" sz="3200" b="1" dirty="0">
                <a:solidFill>
                  <a:srgbClr val="FFFF00"/>
                </a:solidFill>
              </a:rPr>
              <a:t> </a:t>
            </a:r>
            <a:r>
              <a:rPr lang="en-US" sz="3200" dirty="0"/>
              <a:t>an action</a:t>
            </a:r>
          </a:p>
          <a:p>
            <a:pPr marL="0" indent="0">
              <a:buNone/>
            </a:pPr>
            <a:r>
              <a:rPr lang="en-US" sz="3200" dirty="0"/>
              <a:t>to be taken by the public body at a meeting on a relevant matter. </a:t>
            </a:r>
          </a:p>
          <a:p>
            <a:pPr marL="0" indent="0">
              <a:buNone/>
            </a:pPr>
            <a:endParaRPr lang="en-US" dirty="0"/>
          </a:p>
          <a:p>
            <a:pPr marL="0" indent="0">
              <a:buNone/>
            </a:pPr>
            <a:r>
              <a:rPr lang="en-US" dirty="0"/>
              <a:t>Utah Code § 52-4-208(1) </a:t>
            </a:r>
          </a:p>
          <a:p>
            <a:pPr marL="0" indent="0">
              <a:buNone/>
            </a:pPr>
            <a:endParaRPr lang="en-US" dirty="0"/>
          </a:p>
        </p:txBody>
      </p:sp>
      <p:pic>
        <p:nvPicPr>
          <p:cNvPr id="1028" name="Picture 4" descr="Ski Guiding by UK Tour Operators in France Won't Be Back | Welove2ski">
            <a:extLst>
              <a:ext uri="{FF2B5EF4-FFF2-40B4-BE49-F238E27FC236}">
                <a16:creationId xmlns:a16="http://schemas.microsoft.com/office/drawing/2014/main" id="{50A02CFF-9665-E49D-DF23-606A12A78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781" y="1540041"/>
            <a:ext cx="5408714"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77188"/>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8049C-6CA7-B64B-ADA8-67A18669CBCF}"/>
              </a:ext>
            </a:extLst>
          </p:cNvPr>
          <p:cNvSpPr>
            <a:spLocks noGrp="1"/>
          </p:cNvSpPr>
          <p:nvPr>
            <p:ph type="title"/>
          </p:nvPr>
        </p:nvSpPr>
        <p:spPr>
          <a:xfrm>
            <a:off x="1219200" y="787402"/>
            <a:ext cx="9753600" cy="1117599"/>
          </a:xfrm>
          <a:prstGeom prst="rect">
            <a:avLst/>
          </a:prstGeom>
        </p:spPr>
        <p:txBody>
          <a:bodyPr anchor="b">
            <a:normAutofit/>
          </a:bodyPr>
          <a:lstStyle/>
          <a:p>
            <a:pPr algn="ctr"/>
            <a:r>
              <a:rPr lang="en-US" dirty="0"/>
              <a:t>What is a Quorum?</a:t>
            </a:r>
          </a:p>
        </p:txBody>
      </p:sp>
      <p:sp>
        <p:nvSpPr>
          <p:cNvPr id="3" name="Content Placeholder 2">
            <a:extLst>
              <a:ext uri="{FF2B5EF4-FFF2-40B4-BE49-F238E27FC236}">
                <a16:creationId xmlns:a16="http://schemas.microsoft.com/office/drawing/2014/main" id="{24302842-5FC0-AC44-8AA8-6397FCF84F3F}"/>
              </a:ext>
            </a:extLst>
          </p:cNvPr>
          <p:cNvSpPr>
            <a:spLocks noGrp="1"/>
          </p:cNvSpPr>
          <p:nvPr>
            <p:ph sz="quarter" idx="13"/>
          </p:nvPr>
        </p:nvSpPr>
        <p:spPr>
          <a:xfrm>
            <a:off x="1219200" y="2108200"/>
            <a:ext cx="4754880" cy="3759200"/>
          </a:xfrm>
          <a:prstGeom prst="rect">
            <a:avLst/>
          </a:prstGeom>
        </p:spPr>
        <p:txBody>
          <a:bodyPr>
            <a:normAutofit/>
          </a:bodyPr>
          <a:lstStyle/>
          <a:p>
            <a:pPr marL="60958" indent="0">
              <a:buNone/>
            </a:pPr>
            <a:r>
              <a:rPr lang="en-US" dirty="0"/>
              <a:t>“Quorum” means a </a:t>
            </a:r>
            <a:r>
              <a:rPr lang="en-US" u="sng" dirty="0"/>
              <a:t>simple majority</a:t>
            </a:r>
            <a:r>
              <a:rPr lang="en-US" dirty="0"/>
              <a:t> of the membership of a public body</a:t>
            </a:r>
          </a:p>
          <a:p>
            <a:pPr marL="60958" indent="0">
              <a:buNone/>
            </a:pPr>
            <a:endParaRPr lang="en-US" dirty="0"/>
          </a:p>
          <a:p>
            <a:pPr marL="60958" indent="0">
              <a:buNone/>
            </a:pPr>
            <a:r>
              <a:rPr lang="en-US" sz="1600" dirty="0"/>
              <a:t>Utah Code § 52-4-103(11)</a:t>
            </a:r>
          </a:p>
        </p:txBody>
      </p:sp>
      <p:pic>
        <p:nvPicPr>
          <p:cNvPr id="5" name="Picture 4">
            <a:extLst>
              <a:ext uri="{FF2B5EF4-FFF2-40B4-BE49-F238E27FC236}">
                <a16:creationId xmlns:a16="http://schemas.microsoft.com/office/drawing/2014/main" id="{5238E3C9-DD42-E54E-A1DA-6078BED5E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994" y="2743202"/>
            <a:ext cx="4551501" cy="3595687"/>
          </a:xfrm>
          <a:prstGeom prst="rect">
            <a:avLst/>
          </a:prstGeom>
          <a:noFill/>
        </p:spPr>
      </p:pic>
    </p:spTree>
    <p:extLst>
      <p:ext uri="{BB962C8B-B14F-4D97-AF65-F5344CB8AC3E}">
        <p14:creationId xmlns:p14="http://schemas.microsoft.com/office/powerpoint/2010/main" val="19250142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14466-3DB5-C84F-A70C-3CF5FC698C7A}"/>
              </a:ext>
            </a:extLst>
          </p:cNvPr>
          <p:cNvSpPr>
            <a:spLocks noGrp="1"/>
          </p:cNvSpPr>
          <p:nvPr>
            <p:ph type="title"/>
          </p:nvPr>
        </p:nvSpPr>
        <p:spPr>
          <a:xfrm>
            <a:off x="1117600" y="251997"/>
            <a:ext cx="9753600" cy="1015999"/>
          </a:xfrm>
        </p:spPr>
        <p:txBody>
          <a:bodyPr anchor="b">
            <a:normAutofit/>
          </a:bodyPr>
          <a:lstStyle/>
          <a:p>
            <a:pPr algn="ctr"/>
            <a:r>
              <a:rPr lang="en-US" dirty="0"/>
              <a:t>“Discussing” During a </a:t>
            </a:r>
            <a:r>
              <a:rPr lang="en-US" dirty="0">
                <a:solidFill>
                  <a:srgbClr val="EF6730"/>
                </a:solidFill>
                <a:latin typeface="American Typewriter" panose="02090604020004020304" pitchFamily="18" charset="77"/>
              </a:rPr>
              <a:t>Meeting</a:t>
            </a:r>
          </a:p>
        </p:txBody>
      </p:sp>
      <p:pic>
        <p:nvPicPr>
          <p:cNvPr id="5" name="Content Placeholder 5">
            <a:extLst>
              <a:ext uri="{FF2B5EF4-FFF2-40B4-BE49-F238E27FC236}">
                <a16:creationId xmlns:a16="http://schemas.microsoft.com/office/drawing/2014/main" id="{AA9282D0-ED5B-8D4B-83A0-3BEB4EF89220}"/>
              </a:ext>
            </a:extLst>
          </p:cNvPr>
          <p:cNvPicPr>
            <a:picLocks noGrp="1" noChangeAspect="1"/>
          </p:cNvPicPr>
          <p:nvPr>
            <p:ph sz="quarter" idx="13"/>
          </p:nvPr>
        </p:nvPicPr>
        <p:blipFill rotWithShape="1">
          <a:blip r:embed="rId2">
            <a:extLst>
              <a:ext uri="{28A0092B-C50C-407E-A947-70E740481C1C}">
                <a14:useLocalDpi xmlns:a14="http://schemas.microsoft.com/office/drawing/2010/main" val="0"/>
              </a:ext>
            </a:extLst>
          </a:blip>
          <a:srcRect l="5572" r="5575" b="1"/>
          <a:stretch/>
        </p:blipFill>
        <p:spPr>
          <a:xfrm>
            <a:off x="934720" y="1753126"/>
            <a:ext cx="4754880" cy="3593592"/>
          </a:xfrm>
          <a:noFill/>
        </p:spPr>
      </p:pic>
      <p:sp>
        <p:nvSpPr>
          <p:cNvPr id="10" name="Content Placeholder 3">
            <a:extLst>
              <a:ext uri="{FF2B5EF4-FFF2-40B4-BE49-F238E27FC236}">
                <a16:creationId xmlns:a16="http://schemas.microsoft.com/office/drawing/2014/main" id="{DD70942E-A2B6-4099-876C-4514D712F896}"/>
              </a:ext>
            </a:extLst>
          </p:cNvPr>
          <p:cNvSpPr>
            <a:spLocks noGrp="1"/>
          </p:cNvSpPr>
          <p:nvPr>
            <p:ph sz="quarter" idx="14"/>
          </p:nvPr>
        </p:nvSpPr>
        <p:spPr>
          <a:xfrm>
            <a:off x="6260354" y="1753126"/>
            <a:ext cx="4754880" cy="3593592"/>
          </a:xfrm>
        </p:spPr>
        <p:txBody>
          <a:bodyPr>
            <a:normAutofit/>
          </a:bodyPr>
          <a:lstStyle/>
          <a:p>
            <a:pPr marL="60958" indent="0">
              <a:buNone/>
            </a:pPr>
            <a:r>
              <a:rPr lang="en-US" dirty="0"/>
              <a:t>Zoom Chat – </a:t>
            </a:r>
            <a:r>
              <a:rPr lang="en-US" b="1" dirty="0"/>
              <a:t>No</a:t>
            </a:r>
          </a:p>
          <a:p>
            <a:pPr marL="60958" indent="0">
              <a:buNone/>
            </a:pPr>
            <a:endParaRPr lang="en-US" dirty="0"/>
          </a:p>
          <a:p>
            <a:pPr marL="60958" indent="0">
              <a:lnSpc>
                <a:spcPct val="100000"/>
              </a:lnSpc>
              <a:buNone/>
            </a:pPr>
            <a:r>
              <a:rPr lang="en-US" dirty="0"/>
              <a:t>Group or Individual                            Text Comments                                       to One Another – </a:t>
            </a:r>
            <a:r>
              <a:rPr lang="en-US" b="1" dirty="0"/>
              <a:t>No</a:t>
            </a:r>
          </a:p>
          <a:p>
            <a:pPr marL="60958" indent="0">
              <a:buNone/>
            </a:pPr>
            <a:endParaRPr lang="en-US" dirty="0"/>
          </a:p>
          <a:p>
            <a:pPr marL="60958" indent="0">
              <a:buNone/>
            </a:pPr>
            <a:r>
              <a:rPr lang="en-US" dirty="0"/>
              <a:t>Email Deliberations – </a:t>
            </a:r>
            <a:r>
              <a:rPr lang="en-US" b="1" dirty="0"/>
              <a:t>No</a:t>
            </a:r>
          </a:p>
          <a:p>
            <a:pPr marL="60958" indent="0">
              <a:buNone/>
            </a:pPr>
            <a:endParaRPr lang="en-US" dirty="0"/>
          </a:p>
          <a:p>
            <a:pPr marL="60958" indent="0">
              <a:buNone/>
            </a:pPr>
            <a:endParaRPr lang="en-US" dirty="0"/>
          </a:p>
        </p:txBody>
      </p:sp>
      <p:sp>
        <p:nvSpPr>
          <p:cNvPr id="7" name="TextBox 6">
            <a:extLst>
              <a:ext uri="{FF2B5EF4-FFF2-40B4-BE49-F238E27FC236}">
                <a16:creationId xmlns:a16="http://schemas.microsoft.com/office/drawing/2014/main" id="{01778EEA-280B-0B44-89A9-F7C3BB8E066B}"/>
              </a:ext>
            </a:extLst>
          </p:cNvPr>
          <p:cNvSpPr txBox="1"/>
          <p:nvPr/>
        </p:nvSpPr>
        <p:spPr>
          <a:xfrm>
            <a:off x="2946400" y="6070599"/>
            <a:ext cx="5486400" cy="461665"/>
          </a:xfrm>
          <a:prstGeom prst="rect">
            <a:avLst/>
          </a:prstGeom>
          <a:noFill/>
        </p:spPr>
        <p:txBody>
          <a:bodyPr wrap="square" rtlCol="0">
            <a:spAutoFit/>
          </a:bodyPr>
          <a:lstStyle/>
          <a:p>
            <a:r>
              <a:rPr lang="en-US" sz="2400" b="1" i="1" dirty="0">
                <a:solidFill>
                  <a:srgbClr val="7030A0"/>
                </a:solidFill>
              </a:rPr>
              <a:t>        </a:t>
            </a:r>
            <a:r>
              <a:rPr lang="en-US" sz="2400" b="1" i="1" dirty="0">
                <a:solidFill>
                  <a:schemeClr val="accent4">
                    <a:lumMod val="40000"/>
                    <a:lumOff val="60000"/>
                  </a:schemeClr>
                </a:solidFill>
              </a:rPr>
              <a:t>Say it so everyone can hear it</a:t>
            </a:r>
            <a:endParaRPr lang="en-US" sz="2400" b="1" dirty="0">
              <a:solidFill>
                <a:schemeClr val="accent4">
                  <a:lumMod val="40000"/>
                  <a:lumOff val="60000"/>
                </a:schemeClr>
              </a:solidFill>
            </a:endParaRPr>
          </a:p>
        </p:txBody>
      </p:sp>
    </p:spTree>
    <p:extLst>
      <p:ext uri="{BB962C8B-B14F-4D97-AF65-F5344CB8AC3E}">
        <p14:creationId xmlns:p14="http://schemas.microsoft.com/office/powerpoint/2010/main" val="14237155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E67B6-4B89-0349-AB5D-CB6C5D4D8850}"/>
              </a:ext>
            </a:extLst>
          </p:cNvPr>
          <p:cNvSpPr>
            <a:spLocks noGrp="1"/>
          </p:cNvSpPr>
          <p:nvPr>
            <p:ph type="title"/>
          </p:nvPr>
        </p:nvSpPr>
        <p:spPr>
          <a:xfrm>
            <a:off x="1117600" y="548641"/>
            <a:ext cx="9855200" cy="934404"/>
          </a:xfrm>
          <a:solidFill>
            <a:schemeClr val="accent1"/>
          </a:solidFill>
          <a:ln>
            <a:solidFill>
              <a:srgbClr val="EF6730"/>
            </a:solidFill>
          </a:ln>
        </p:spPr>
        <p:txBody>
          <a:bodyPr anchor="b">
            <a:normAutofit fontScale="90000"/>
          </a:bodyPr>
          <a:lstStyle/>
          <a:p>
            <a:pPr algn="ctr"/>
            <a:br>
              <a:rPr lang="en-US" dirty="0">
                <a:latin typeface="American Typewriter" panose="02090604020004020304" pitchFamily="18" charset="77"/>
              </a:rPr>
            </a:br>
            <a:br>
              <a:rPr lang="en-US" dirty="0">
                <a:latin typeface="American Typewriter" panose="02090604020004020304" pitchFamily="18" charset="77"/>
              </a:rPr>
            </a:br>
            <a:r>
              <a:rPr lang="en-US" dirty="0">
                <a:latin typeface="American Typewriter" panose="02090604020004020304" pitchFamily="18" charset="77"/>
              </a:rPr>
              <a:t>EMAILS AND TEXTS</a:t>
            </a:r>
            <a:br>
              <a:rPr lang="en-US" dirty="0">
                <a:latin typeface="American Typewriter" panose="02090604020004020304" pitchFamily="18" charset="77"/>
              </a:rPr>
            </a:br>
            <a:endParaRPr lang="en-US" dirty="0">
              <a:latin typeface="American Typewriter" panose="02090604020004020304" pitchFamily="18" charset="77"/>
            </a:endParaRPr>
          </a:p>
        </p:txBody>
      </p:sp>
      <p:sp>
        <p:nvSpPr>
          <p:cNvPr id="16" name="Text Placeholder 2">
            <a:extLst>
              <a:ext uri="{FF2B5EF4-FFF2-40B4-BE49-F238E27FC236}">
                <a16:creationId xmlns:a16="http://schemas.microsoft.com/office/drawing/2014/main" id="{6A6B41DC-EAEF-46F0-BAED-7EBF40D296AC}"/>
              </a:ext>
            </a:extLst>
          </p:cNvPr>
          <p:cNvSpPr>
            <a:spLocks noGrp="1"/>
          </p:cNvSpPr>
          <p:nvPr>
            <p:ph type="body" sz="half" idx="2"/>
          </p:nvPr>
        </p:nvSpPr>
        <p:spPr>
          <a:xfrm>
            <a:off x="922867" y="1803400"/>
            <a:ext cx="7001933" cy="3860800"/>
          </a:xfrm>
          <a:blipFill>
            <a:blip r:embed="rId2"/>
            <a:tile tx="0" ty="0" sx="100000" sy="100000" flip="none" algn="tl"/>
          </a:blipFill>
        </p:spPr>
        <p:txBody>
          <a:bodyPr>
            <a:normAutofit fontScale="92500"/>
          </a:bodyPr>
          <a:lstStyle/>
          <a:p>
            <a:r>
              <a:rPr lang="en-US" sz="2400" dirty="0">
                <a:solidFill>
                  <a:schemeClr val="bg1"/>
                </a:solidFill>
              </a:rPr>
              <a:t>It’s okay to forward pertinent information to one another BUT . . . </a:t>
            </a:r>
          </a:p>
          <a:p>
            <a:r>
              <a:rPr lang="en-US" sz="2400" dirty="0">
                <a:solidFill>
                  <a:srgbClr val="FF0000"/>
                </a:solidFill>
              </a:rPr>
              <a:t>Information dissemination </a:t>
            </a:r>
            <a:r>
              <a:rPr lang="en-US" sz="2400" dirty="0">
                <a:solidFill>
                  <a:schemeClr val="bg1"/>
                </a:solidFill>
              </a:rPr>
              <a:t>is different from </a:t>
            </a:r>
            <a:r>
              <a:rPr lang="en-US" sz="2400" dirty="0">
                <a:solidFill>
                  <a:srgbClr val="FF0000"/>
                </a:solidFill>
              </a:rPr>
              <a:t>discussion</a:t>
            </a:r>
            <a:r>
              <a:rPr lang="en-US" sz="2400" dirty="0"/>
              <a:t>. </a:t>
            </a:r>
          </a:p>
          <a:p>
            <a:r>
              <a:rPr lang="en-US" sz="2667" dirty="0"/>
              <a:t>		</a:t>
            </a:r>
            <a:r>
              <a:rPr lang="en-US" sz="2667" dirty="0">
                <a:solidFill>
                  <a:schemeClr val="bg1"/>
                </a:solidFill>
              </a:rPr>
              <a:t>DO NOT REPLY ALL</a:t>
            </a:r>
            <a:r>
              <a:rPr lang="en-US" sz="2133" dirty="0">
                <a:solidFill>
                  <a:schemeClr val="bg1"/>
                </a:solidFill>
              </a:rPr>
              <a:t>.</a:t>
            </a:r>
          </a:p>
          <a:p>
            <a:r>
              <a:rPr lang="en-US" sz="2133" dirty="0">
                <a:solidFill>
                  <a:schemeClr val="bg1"/>
                </a:solidFill>
              </a:rPr>
              <a:t>Common Sense:  It’s okay to maintain group comradery by sharing jokes, baby rhino videos, inoffensive memes </a:t>
            </a:r>
            <a:r>
              <a:rPr lang="en-US" sz="2133" i="1" dirty="0">
                <a:solidFill>
                  <a:schemeClr val="bg1"/>
                </a:solidFill>
              </a:rPr>
              <a:t>that are not related to the public business</a:t>
            </a:r>
          </a:p>
        </p:txBody>
      </p:sp>
      <p:pic>
        <p:nvPicPr>
          <p:cNvPr id="8" name="Picture 7">
            <a:extLst>
              <a:ext uri="{FF2B5EF4-FFF2-40B4-BE49-F238E27FC236}">
                <a16:creationId xmlns:a16="http://schemas.microsoft.com/office/drawing/2014/main" id="{A5440FD9-CEB3-8D43-8FBE-5A6A45264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3239" y="1697790"/>
            <a:ext cx="3437467" cy="4216400"/>
          </a:xfrm>
          <a:prstGeom prst="rect">
            <a:avLst/>
          </a:prstGeom>
        </p:spPr>
      </p:pic>
    </p:spTree>
    <p:extLst>
      <p:ext uri="{BB962C8B-B14F-4D97-AF65-F5344CB8AC3E}">
        <p14:creationId xmlns:p14="http://schemas.microsoft.com/office/powerpoint/2010/main" val="210722242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12845-8DD1-D841-955D-BC955B7AFBCC}"/>
              </a:ext>
            </a:extLst>
          </p:cNvPr>
          <p:cNvSpPr>
            <a:spLocks noGrp="1"/>
          </p:cNvSpPr>
          <p:nvPr>
            <p:ph type="title"/>
          </p:nvPr>
        </p:nvSpPr>
        <p:spPr>
          <a:xfrm>
            <a:off x="768016" y="240632"/>
            <a:ext cx="10464800" cy="914400"/>
          </a:xfrm>
        </p:spPr>
        <p:txBody>
          <a:bodyPr>
            <a:normAutofit fontScale="90000"/>
          </a:bodyPr>
          <a:lstStyle/>
          <a:p>
            <a:pPr algn="ctr"/>
            <a:br>
              <a:rPr lang="en-US" dirty="0">
                <a:solidFill>
                  <a:srgbClr val="EF6730"/>
                </a:solidFill>
                <a:latin typeface="Modern Love Caps" pitchFamily="82" charset="0"/>
              </a:rPr>
            </a:br>
            <a:r>
              <a:rPr lang="en-US" dirty="0">
                <a:solidFill>
                  <a:srgbClr val="EF6730"/>
                </a:solidFill>
                <a:latin typeface="Modern Love Caps" pitchFamily="82" charset="0"/>
              </a:rPr>
              <a:t>Emergency</a:t>
            </a:r>
            <a:r>
              <a:rPr lang="en-US" dirty="0"/>
              <a:t> </a:t>
            </a:r>
            <a:r>
              <a:rPr lang="en-US" dirty="0">
                <a:solidFill>
                  <a:srgbClr val="EF6730"/>
                </a:solidFill>
                <a:latin typeface="Chalkduster" panose="03050602040202020205" pitchFamily="66" charset="77"/>
              </a:rPr>
              <a:t>Meetings</a:t>
            </a:r>
            <a:r>
              <a:rPr lang="en-US" dirty="0"/>
              <a:t> </a:t>
            </a:r>
            <a:br>
              <a:rPr lang="en-US" dirty="0"/>
            </a:br>
            <a:endParaRPr lang="en-US" dirty="0"/>
          </a:p>
        </p:txBody>
      </p:sp>
      <p:sp>
        <p:nvSpPr>
          <p:cNvPr id="3" name="Content Placeholder 2">
            <a:extLst>
              <a:ext uri="{FF2B5EF4-FFF2-40B4-BE49-F238E27FC236}">
                <a16:creationId xmlns:a16="http://schemas.microsoft.com/office/drawing/2014/main" id="{C344484D-3D73-004E-AFCA-FD8A3FBEF1E4}"/>
              </a:ext>
            </a:extLst>
          </p:cNvPr>
          <p:cNvSpPr>
            <a:spLocks noGrp="1"/>
          </p:cNvSpPr>
          <p:nvPr>
            <p:ph sz="quarter" idx="13"/>
          </p:nvPr>
        </p:nvSpPr>
        <p:spPr>
          <a:xfrm>
            <a:off x="463548" y="1230045"/>
            <a:ext cx="5632451" cy="4775197"/>
          </a:xfrm>
        </p:spPr>
        <p:txBody>
          <a:bodyPr>
            <a:noAutofit/>
          </a:bodyPr>
          <a:lstStyle/>
          <a:p>
            <a:pPr marL="60958" indent="0">
              <a:buNone/>
            </a:pPr>
            <a:r>
              <a:rPr lang="en-US" sz="1600" dirty="0"/>
              <a:t>An emergency meeting may be held IF: </a:t>
            </a:r>
          </a:p>
          <a:p>
            <a:pPr marL="346708" indent="-285750"/>
            <a:r>
              <a:rPr lang="en-US" sz="1600" dirty="0"/>
              <a:t>because of </a:t>
            </a:r>
            <a:r>
              <a:rPr lang="en-US" sz="1600" b="1" dirty="0">
                <a:solidFill>
                  <a:schemeClr val="accent6"/>
                </a:solidFill>
              </a:rPr>
              <a:t>unforeseen circumstances </a:t>
            </a:r>
            <a:r>
              <a:rPr lang="en-US" sz="1600" dirty="0"/>
              <a:t>it is </a:t>
            </a:r>
            <a:r>
              <a:rPr lang="en-US" sz="1600" b="1" dirty="0"/>
              <a:t>necessary</a:t>
            </a:r>
            <a:r>
              <a:rPr lang="en-US" sz="1600" dirty="0"/>
              <a:t> for a public body or specified body to hold </a:t>
            </a:r>
            <a:r>
              <a:rPr lang="en-US" sz="1600" b="1" dirty="0">
                <a:solidFill>
                  <a:schemeClr val="accent6"/>
                </a:solidFill>
              </a:rPr>
              <a:t>an emergency meeting</a:t>
            </a:r>
            <a:r>
              <a:rPr lang="en-US" sz="1600" b="1" dirty="0"/>
              <a:t> </a:t>
            </a:r>
            <a:r>
              <a:rPr lang="en-US" sz="1600" dirty="0"/>
              <a:t>to consider </a:t>
            </a:r>
            <a:r>
              <a:rPr lang="en-US" sz="1600" b="1" dirty="0">
                <a:solidFill>
                  <a:schemeClr val="accent6"/>
                </a:solidFill>
              </a:rPr>
              <a:t>matters of an emergency or urgent nature; </a:t>
            </a:r>
          </a:p>
          <a:p>
            <a:pPr marL="60958" indent="0">
              <a:buNone/>
            </a:pPr>
            <a:r>
              <a:rPr lang="en-US" sz="1600" i="1" dirty="0"/>
              <a:t>	and</a:t>
            </a:r>
          </a:p>
          <a:p>
            <a:pPr marL="346708" indent="-285750"/>
            <a:r>
              <a:rPr lang="en-US" sz="1600" dirty="0"/>
              <a:t>the public body gives the </a:t>
            </a:r>
            <a:r>
              <a:rPr lang="en-US" sz="1600" dirty="0">
                <a:solidFill>
                  <a:srgbClr val="FF9900"/>
                </a:solidFill>
              </a:rPr>
              <a:t>best notice practicable </a:t>
            </a:r>
            <a:r>
              <a:rPr lang="en-US" sz="1600" dirty="0"/>
              <a:t>of:</a:t>
            </a:r>
          </a:p>
          <a:p>
            <a:pPr marL="803908" lvl="1" indent="-285750"/>
            <a:r>
              <a:rPr lang="en-US" sz="1600" dirty="0"/>
              <a:t>the time and place of the emergency meeting; and</a:t>
            </a:r>
          </a:p>
          <a:p>
            <a:pPr marL="803908" lvl="1" indent="-285750"/>
            <a:r>
              <a:rPr lang="en-US" sz="1600" dirty="0"/>
              <a:t>the topics to be considered at the emergency meeting.</a:t>
            </a:r>
          </a:p>
          <a:p>
            <a:pPr marL="60958" indent="0">
              <a:buNone/>
            </a:pPr>
            <a:endParaRPr lang="en-US" sz="1600" dirty="0">
              <a:hlinkClick r:id="rId2">
                <a:extLst>
                  <a:ext uri="{A12FA001-AC4F-418D-AE19-62706E023703}">
                    <ahyp:hlinkClr xmlns:ahyp="http://schemas.microsoft.com/office/drawing/2018/hyperlinkcolor" val="tx"/>
                  </a:ext>
                </a:extLst>
              </a:hlinkClick>
            </a:endParaRPr>
          </a:p>
          <a:p>
            <a:pPr marL="60958" indent="0">
              <a:buNone/>
            </a:pPr>
            <a:endParaRPr lang="en-US" sz="1600" dirty="0">
              <a:hlinkClick r:id="rId2">
                <a:extLst>
                  <a:ext uri="{A12FA001-AC4F-418D-AE19-62706E023703}">
                    <ahyp:hlinkClr xmlns:ahyp="http://schemas.microsoft.com/office/drawing/2018/hyperlinkcolor" val="tx"/>
                  </a:ext>
                </a:extLst>
              </a:hlinkClick>
            </a:endParaRPr>
          </a:p>
          <a:p>
            <a:pPr marL="60958" indent="0">
              <a:buNone/>
            </a:pPr>
            <a:endParaRPr lang="en-US" sz="1600" dirty="0">
              <a:hlinkClick r:id="rId2">
                <a:extLst>
                  <a:ext uri="{A12FA001-AC4F-418D-AE19-62706E023703}">
                    <ahyp:hlinkClr xmlns:ahyp="http://schemas.microsoft.com/office/drawing/2018/hyperlinkcolor" val="tx"/>
                  </a:ext>
                </a:extLst>
              </a:hlinkClick>
            </a:endParaRPr>
          </a:p>
          <a:p>
            <a:pPr marL="60958" indent="0">
              <a:buNone/>
            </a:pPr>
            <a:r>
              <a:rPr lang="en-US" sz="1600" dirty="0">
                <a:hlinkClick r:id="rId2">
                  <a:extLst>
                    <a:ext uri="{A12FA001-AC4F-418D-AE19-62706E023703}">
                      <ahyp:hlinkClr xmlns:ahyp="http://schemas.microsoft.com/office/drawing/2018/hyperlinkcolor" val="tx"/>
                    </a:ext>
                  </a:extLst>
                </a:hlinkClick>
              </a:rPr>
              <a:t>Utah Code § </a:t>
            </a:r>
            <a:r>
              <a:rPr lang="en-US" sz="1600" u="sng" dirty="0">
                <a:hlinkClick r:id="rId2">
                  <a:extLst>
                    <a:ext uri="{A12FA001-AC4F-418D-AE19-62706E023703}">
                      <ahyp:hlinkClr xmlns:ahyp="http://schemas.microsoft.com/office/drawing/2018/hyperlinkcolor" val="tx"/>
                    </a:ext>
                  </a:extLst>
                </a:hlinkClick>
              </a:rPr>
              <a:t>52-4-202</a:t>
            </a:r>
            <a:r>
              <a:rPr lang="en-US" sz="1600" u="sng" dirty="0"/>
              <a:t>(5)(a)</a:t>
            </a:r>
          </a:p>
        </p:txBody>
      </p:sp>
      <p:pic>
        <p:nvPicPr>
          <p:cNvPr id="6" name="Content Placeholder 5">
            <a:extLst>
              <a:ext uri="{FF2B5EF4-FFF2-40B4-BE49-F238E27FC236}">
                <a16:creationId xmlns:a16="http://schemas.microsoft.com/office/drawing/2014/main" id="{0997E67D-3A28-E047-AC3F-2445D915E9AC}"/>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552829" y="1294305"/>
            <a:ext cx="4756149" cy="3124199"/>
          </a:xfrm>
        </p:spPr>
      </p:pic>
      <p:sp>
        <p:nvSpPr>
          <p:cNvPr id="4" name="TextBox 3">
            <a:extLst>
              <a:ext uri="{FF2B5EF4-FFF2-40B4-BE49-F238E27FC236}">
                <a16:creationId xmlns:a16="http://schemas.microsoft.com/office/drawing/2014/main" id="{F4FB2101-B1B2-3D27-DC0B-24859EDC5A2F}"/>
              </a:ext>
            </a:extLst>
          </p:cNvPr>
          <p:cNvSpPr txBox="1"/>
          <p:nvPr/>
        </p:nvSpPr>
        <p:spPr>
          <a:xfrm>
            <a:off x="6552829" y="4804913"/>
            <a:ext cx="4756149" cy="1200329"/>
          </a:xfrm>
          <a:prstGeom prst="rect">
            <a:avLst/>
          </a:prstGeom>
          <a:noFill/>
        </p:spPr>
        <p:txBody>
          <a:bodyPr wrap="square" rtlCol="0">
            <a:spAutoFit/>
          </a:bodyPr>
          <a:lstStyle/>
          <a:p>
            <a:pPr marL="60958" indent="0">
              <a:buNone/>
            </a:pPr>
            <a:r>
              <a:rPr lang="en-US" sz="1800" dirty="0"/>
              <a:t>*An </a:t>
            </a:r>
            <a:r>
              <a:rPr lang="en-US" sz="1800" dirty="0">
                <a:solidFill>
                  <a:srgbClr val="FF9900"/>
                </a:solidFill>
              </a:rPr>
              <a:t>attempt</a:t>
            </a:r>
            <a:r>
              <a:rPr lang="en-US" sz="1800" dirty="0"/>
              <a:t> must be made to notify all the members of the public body; and</a:t>
            </a:r>
          </a:p>
          <a:p>
            <a:pPr marL="60958" indent="0">
              <a:buNone/>
            </a:pPr>
            <a:r>
              <a:rPr lang="en-US" sz="1800" dirty="0"/>
              <a:t>a </a:t>
            </a:r>
            <a:r>
              <a:rPr lang="en-US" sz="1800" dirty="0">
                <a:solidFill>
                  <a:srgbClr val="FF9900"/>
                </a:solidFill>
              </a:rPr>
              <a:t>majority</a:t>
            </a:r>
            <a:r>
              <a:rPr lang="en-US" sz="1800" dirty="0"/>
              <a:t> of the members of the public body must </a:t>
            </a:r>
            <a:r>
              <a:rPr lang="en-US" sz="1800" dirty="0">
                <a:solidFill>
                  <a:srgbClr val="FF9900"/>
                </a:solidFill>
              </a:rPr>
              <a:t>approve</a:t>
            </a:r>
            <a:r>
              <a:rPr lang="en-US" sz="1800" dirty="0"/>
              <a:t> of the meeting</a:t>
            </a:r>
          </a:p>
        </p:txBody>
      </p:sp>
    </p:spTree>
    <p:extLst>
      <p:ext uri="{BB962C8B-B14F-4D97-AF65-F5344CB8AC3E}">
        <p14:creationId xmlns:p14="http://schemas.microsoft.com/office/powerpoint/2010/main" val="3657330384"/>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EEB7B-1640-404A-B514-BA198E5F05A0}"/>
              </a:ext>
            </a:extLst>
          </p:cNvPr>
          <p:cNvSpPr>
            <a:spLocks noGrp="1"/>
          </p:cNvSpPr>
          <p:nvPr>
            <p:ph type="title"/>
          </p:nvPr>
        </p:nvSpPr>
        <p:spPr>
          <a:xfrm>
            <a:off x="838200" y="365125"/>
            <a:ext cx="10515600" cy="1325563"/>
          </a:xfrm>
          <a:blipFill>
            <a:blip r:embed="rId2"/>
            <a:tile tx="0" ty="0" sx="100000" sy="100000" flip="none" algn="tl"/>
          </a:blipFill>
        </p:spPr>
        <p:txBody>
          <a:bodyPr anchor="ctr">
            <a:normAutofit fontScale="90000"/>
          </a:bodyPr>
          <a:lstStyle/>
          <a:p>
            <a:r>
              <a:rPr lang="en-US" sz="4133" dirty="0"/>
              <a:t>			</a:t>
            </a:r>
            <a:r>
              <a:rPr lang="en-US" sz="4133" dirty="0">
                <a:solidFill>
                  <a:schemeClr val="bg1"/>
                </a:solidFill>
              </a:rPr>
              <a:t>How to Close a Meeting</a:t>
            </a:r>
            <a:br>
              <a:rPr lang="en-US" sz="4133" dirty="0"/>
            </a:br>
            <a:endParaRPr lang="en-US" sz="4133" dirty="0"/>
          </a:p>
        </p:txBody>
      </p:sp>
      <p:graphicFrame>
        <p:nvGraphicFramePr>
          <p:cNvPr id="7" name="Content Placeholder 4">
            <a:extLst>
              <a:ext uri="{FF2B5EF4-FFF2-40B4-BE49-F238E27FC236}">
                <a16:creationId xmlns:a16="http://schemas.microsoft.com/office/drawing/2014/main" id="{B0A4DC66-B5A4-D2AE-972F-2DAA3DFA8526}"/>
              </a:ext>
            </a:extLst>
          </p:cNvPr>
          <p:cNvGraphicFramePr>
            <a:graphicFrameLocks noGrp="1"/>
          </p:cNvGraphicFramePr>
          <p:nvPr>
            <p:ph idx="1"/>
          </p:nvPr>
        </p:nvGraphicFramePr>
        <p:xfrm>
          <a:off x="838200" y="1193800"/>
          <a:ext cx="105156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6756091"/>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5D35B-4176-3041-9477-0B6D824271E7}"/>
              </a:ext>
            </a:extLst>
          </p:cNvPr>
          <p:cNvSpPr>
            <a:spLocks noGrp="1"/>
          </p:cNvSpPr>
          <p:nvPr>
            <p:ph type="title"/>
          </p:nvPr>
        </p:nvSpPr>
        <p:spPr>
          <a:xfrm>
            <a:off x="838200" y="365125"/>
            <a:ext cx="10515600" cy="1325563"/>
          </a:xfrm>
          <a:blipFill>
            <a:blip r:embed="rId2"/>
            <a:tile tx="0" ty="0" sx="100000" sy="100000" flip="none" algn="tl"/>
          </a:blipFill>
          <a:ln>
            <a:solidFill>
              <a:srgbClr val="EF6730"/>
            </a:solidFill>
          </a:ln>
        </p:spPr>
        <p:txBody>
          <a:bodyPr anchor="ctr">
            <a:normAutofit/>
          </a:bodyPr>
          <a:lstStyle/>
          <a:p>
            <a:r>
              <a:rPr lang="en-US" dirty="0">
                <a:solidFill>
                  <a:schemeClr val="bg1"/>
                </a:solidFill>
              </a:rPr>
              <a:t>Procedure for Closing</a:t>
            </a:r>
          </a:p>
        </p:txBody>
      </p:sp>
      <p:graphicFrame>
        <p:nvGraphicFramePr>
          <p:cNvPr id="5" name="Content Placeholder 2">
            <a:extLst>
              <a:ext uri="{FF2B5EF4-FFF2-40B4-BE49-F238E27FC236}">
                <a16:creationId xmlns:a16="http://schemas.microsoft.com/office/drawing/2014/main" id="{CCDCFB2B-E676-8CCC-E302-24680E5752AF}"/>
              </a:ext>
            </a:extLst>
          </p:cNvPr>
          <p:cNvGraphicFramePr>
            <a:graphicFrameLocks noGrp="1"/>
          </p:cNvGraphicFramePr>
          <p:nvPr>
            <p:ph idx="1"/>
            <p:extLst>
              <p:ext uri="{D42A27DB-BD31-4B8C-83A1-F6EECF244321}">
                <p14:modId xmlns:p14="http://schemas.microsoft.com/office/powerpoint/2010/main" val="1458804642"/>
              </p:ext>
            </p:extLst>
          </p:nvPr>
        </p:nvGraphicFramePr>
        <p:xfrm>
          <a:off x="838200" y="1825625"/>
          <a:ext cx="10515600"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889837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321B5-F523-E44D-B958-6AB7E0164104}"/>
              </a:ext>
            </a:extLst>
          </p:cNvPr>
          <p:cNvSpPr>
            <a:spLocks noGrp="1"/>
          </p:cNvSpPr>
          <p:nvPr>
            <p:ph type="title"/>
          </p:nvPr>
        </p:nvSpPr>
        <p:spPr>
          <a:xfrm>
            <a:off x="1219200" y="787402"/>
            <a:ext cx="9753600" cy="812799"/>
          </a:xfrm>
        </p:spPr>
        <p:txBody>
          <a:bodyPr>
            <a:noAutofit/>
          </a:bodyPr>
          <a:lstStyle/>
          <a:p>
            <a:pPr algn="ctr"/>
            <a:r>
              <a:rPr lang="en-US" sz="3733" dirty="0"/>
              <a:t>Quick Reference Guide for </a:t>
            </a:r>
            <a:br>
              <a:rPr lang="en-US" sz="3733" dirty="0"/>
            </a:br>
            <a:r>
              <a:rPr lang="en-US" sz="3733" dirty="0">
                <a:solidFill>
                  <a:srgbClr val="EF6730"/>
                </a:solidFill>
                <a:latin typeface="American Typewriter" panose="02090604020004020304" pitchFamily="18" charset="77"/>
              </a:rPr>
              <a:t>Closed</a:t>
            </a:r>
            <a:r>
              <a:rPr lang="en-US" sz="3733" dirty="0">
                <a:latin typeface="American Typewriter" panose="02090604020004020304" pitchFamily="18" charset="77"/>
              </a:rPr>
              <a:t> </a:t>
            </a:r>
            <a:r>
              <a:rPr lang="en-US" sz="3733" dirty="0">
                <a:solidFill>
                  <a:srgbClr val="EF6730"/>
                </a:solidFill>
                <a:latin typeface="American Typewriter" panose="02090604020004020304" pitchFamily="18" charset="77"/>
              </a:rPr>
              <a:t>Meetings</a:t>
            </a:r>
          </a:p>
        </p:txBody>
      </p:sp>
      <p:graphicFrame>
        <p:nvGraphicFramePr>
          <p:cNvPr id="6" name="Table 6">
            <a:extLst>
              <a:ext uri="{FF2B5EF4-FFF2-40B4-BE49-F238E27FC236}">
                <a16:creationId xmlns:a16="http://schemas.microsoft.com/office/drawing/2014/main" id="{8B3CC369-4C2F-C84B-8FC5-ACE03EE7A46A}"/>
              </a:ext>
            </a:extLst>
          </p:cNvPr>
          <p:cNvGraphicFramePr>
            <a:graphicFrameLocks noGrp="1"/>
          </p:cNvGraphicFramePr>
          <p:nvPr>
            <p:ph sz="quarter" idx="13"/>
            <p:extLst>
              <p:ext uri="{D42A27DB-BD31-4B8C-83A1-F6EECF244321}">
                <p14:modId xmlns:p14="http://schemas.microsoft.com/office/powerpoint/2010/main" val="3518319742"/>
              </p:ext>
            </p:extLst>
          </p:nvPr>
        </p:nvGraphicFramePr>
        <p:xfrm>
          <a:off x="744286" y="1885776"/>
          <a:ext cx="10703427" cy="3596215"/>
        </p:xfrm>
        <a:graphic>
          <a:graphicData uri="http://schemas.openxmlformats.org/drawingml/2006/table">
            <a:tbl>
              <a:tblPr firstRow="1" bandRow="1">
                <a:tableStyleId>{5C22544A-7EE6-4342-B048-85BDC9FD1C3A}</a:tableStyleId>
              </a:tblPr>
              <a:tblGrid>
                <a:gridCol w="1434479">
                  <a:extLst>
                    <a:ext uri="{9D8B030D-6E8A-4147-A177-3AD203B41FA5}">
                      <a16:colId xmlns:a16="http://schemas.microsoft.com/office/drawing/2014/main" val="3904501821"/>
                    </a:ext>
                  </a:extLst>
                </a:gridCol>
                <a:gridCol w="6510333">
                  <a:extLst>
                    <a:ext uri="{9D8B030D-6E8A-4147-A177-3AD203B41FA5}">
                      <a16:colId xmlns:a16="http://schemas.microsoft.com/office/drawing/2014/main" val="1945402001"/>
                    </a:ext>
                  </a:extLst>
                </a:gridCol>
                <a:gridCol w="1350922">
                  <a:extLst>
                    <a:ext uri="{9D8B030D-6E8A-4147-A177-3AD203B41FA5}">
                      <a16:colId xmlns:a16="http://schemas.microsoft.com/office/drawing/2014/main" val="3583781041"/>
                    </a:ext>
                  </a:extLst>
                </a:gridCol>
                <a:gridCol w="1407693">
                  <a:extLst>
                    <a:ext uri="{9D8B030D-6E8A-4147-A177-3AD203B41FA5}">
                      <a16:colId xmlns:a16="http://schemas.microsoft.com/office/drawing/2014/main" val="1477566860"/>
                    </a:ext>
                  </a:extLst>
                </a:gridCol>
              </a:tblGrid>
              <a:tr h="719243">
                <a:tc>
                  <a:txBody>
                    <a:bodyPr/>
                    <a:lstStyle/>
                    <a:p>
                      <a:r>
                        <a:rPr lang="en-US" sz="2000" baseline="0" dirty="0"/>
                        <a:t>Reason</a:t>
                      </a:r>
                    </a:p>
                  </a:txBody>
                  <a:tcPr marL="121920" marR="121920" marT="60960" marB="60960"/>
                </a:tc>
                <a:tc>
                  <a:txBody>
                    <a:bodyPr/>
                    <a:lstStyle/>
                    <a:p>
                      <a:r>
                        <a:rPr lang="en-US" sz="2000" dirty="0"/>
                        <a:t>Description</a:t>
                      </a:r>
                    </a:p>
                  </a:txBody>
                  <a:tcPr marL="121920" marR="121920" marT="60960" marB="60960"/>
                </a:tc>
                <a:tc>
                  <a:txBody>
                    <a:bodyPr/>
                    <a:lstStyle/>
                    <a:p>
                      <a:pPr algn="ctr"/>
                      <a:r>
                        <a:rPr lang="en-US" sz="1500" dirty="0"/>
                        <a:t>Recording?</a:t>
                      </a:r>
                    </a:p>
                  </a:txBody>
                  <a:tcPr marL="121920" marR="121920" marT="60960" marB="60960"/>
                </a:tc>
                <a:tc>
                  <a:txBody>
                    <a:bodyPr/>
                    <a:lstStyle/>
                    <a:p>
                      <a:pPr algn="ctr"/>
                      <a:r>
                        <a:rPr lang="en-US" sz="1600" dirty="0"/>
                        <a:t>Affidavit ?</a:t>
                      </a:r>
                    </a:p>
                    <a:p>
                      <a:pPr algn="ctr"/>
                      <a:endParaRPr lang="en-US" sz="1600" dirty="0"/>
                    </a:p>
                  </a:txBody>
                  <a:tcPr marL="121920" marR="121920" marT="60960" marB="60960"/>
                </a:tc>
                <a:extLst>
                  <a:ext uri="{0D108BD9-81ED-4DB2-BD59-A6C34878D82A}">
                    <a16:rowId xmlns:a16="http://schemas.microsoft.com/office/drawing/2014/main" val="233583276"/>
                  </a:ext>
                </a:extLst>
              </a:tr>
              <a:tr h="719243">
                <a:tc>
                  <a:txBody>
                    <a:bodyPr/>
                    <a:lstStyle/>
                    <a:p>
                      <a:r>
                        <a:rPr lang="en-US" sz="1600" dirty="0"/>
                        <a:t>Litigation</a:t>
                      </a:r>
                    </a:p>
                  </a:txBody>
                  <a:tcPr marL="121920" marR="121920" marT="60960" marB="60960"/>
                </a:tc>
                <a:tc>
                  <a:txBody>
                    <a:bodyPr/>
                    <a:lstStyle/>
                    <a:p>
                      <a:r>
                        <a:rPr lang="en-US" sz="1600" dirty="0"/>
                        <a:t>Strategy session to discuss pending or reasonably imminent litigation. </a:t>
                      </a:r>
                    </a:p>
                  </a:txBody>
                  <a:tcPr marL="121920" marR="121920" marT="60960" marB="60960"/>
                </a:tc>
                <a:tc>
                  <a:txBody>
                    <a:bodyPr/>
                    <a:lstStyle/>
                    <a:p>
                      <a:r>
                        <a:rPr lang="en-US" sz="1500" dirty="0"/>
                        <a:t>Yes</a:t>
                      </a:r>
                    </a:p>
                  </a:txBody>
                  <a:tcPr marL="121920" marR="121920" marT="60960" marB="60960"/>
                </a:tc>
                <a:tc>
                  <a:txBody>
                    <a:bodyPr/>
                    <a:lstStyle/>
                    <a:p>
                      <a:r>
                        <a:rPr lang="en-US" sz="1600" dirty="0"/>
                        <a:t>No</a:t>
                      </a:r>
                    </a:p>
                  </a:txBody>
                  <a:tcPr marL="121920" marR="121920" marT="60960" marB="60960"/>
                </a:tc>
                <a:extLst>
                  <a:ext uri="{0D108BD9-81ED-4DB2-BD59-A6C34878D82A}">
                    <a16:rowId xmlns:a16="http://schemas.microsoft.com/office/drawing/2014/main" val="281652241"/>
                  </a:ext>
                </a:extLst>
              </a:tr>
              <a:tr h="719243">
                <a:tc>
                  <a:txBody>
                    <a:bodyPr/>
                    <a:lstStyle/>
                    <a:p>
                      <a:r>
                        <a:rPr lang="en-US" sz="1600" dirty="0"/>
                        <a:t>Personnel</a:t>
                      </a:r>
                    </a:p>
                  </a:txBody>
                  <a:tcPr marL="121920" marR="121920" marT="60960" marB="60960"/>
                </a:tc>
                <a:tc>
                  <a:txBody>
                    <a:bodyPr/>
                    <a:lstStyle/>
                    <a:p>
                      <a:r>
                        <a:rPr lang="en-US" sz="1600" dirty="0"/>
                        <a:t>Discussion of the character, professional competence, or physical or mental health of an individual.  </a:t>
                      </a:r>
                    </a:p>
                  </a:txBody>
                  <a:tcPr marL="121920" marR="121920" marT="60960" marB="60960"/>
                </a:tc>
                <a:tc>
                  <a:txBody>
                    <a:bodyPr/>
                    <a:lstStyle/>
                    <a:p>
                      <a:r>
                        <a:rPr lang="en-US" sz="1600" dirty="0"/>
                        <a:t>No</a:t>
                      </a:r>
                    </a:p>
                  </a:txBody>
                  <a:tcPr marL="121920" marR="121920" marT="60960" marB="60960"/>
                </a:tc>
                <a:tc>
                  <a:txBody>
                    <a:bodyPr/>
                    <a:lstStyle/>
                    <a:p>
                      <a:r>
                        <a:rPr lang="en-US" sz="1600" dirty="0"/>
                        <a:t>Yes</a:t>
                      </a:r>
                    </a:p>
                  </a:txBody>
                  <a:tcPr marL="121920" marR="121920" marT="60960" marB="60960"/>
                </a:tc>
                <a:extLst>
                  <a:ext uri="{0D108BD9-81ED-4DB2-BD59-A6C34878D82A}">
                    <a16:rowId xmlns:a16="http://schemas.microsoft.com/office/drawing/2014/main" val="2588213125"/>
                  </a:ext>
                </a:extLst>
              </a:tr>
              <a:tr h="719243">
                <a:tc>
                  <a:txBody>
                    <a:bodyPr/>
                    <a:lstStyle/>
                    <a:p>
                      <a:r>
                        <a:rPr lang="en-US" sz="1600" dirty="0"/>
                        <a:t>Property Acquisition</a:t>
                      </a:r>
                    </a:p>
                  </a:txBody>
                  <a:tcPr marL="121920" marR="121920" marT="60960" marB="60960"/>
                </a:tc>
                <a:tc>
                  <a:txBody>
                    <a:bodyPr/>
                    <a:lstStyle/>
                    <a:p>
                      <a:pPr>
                        <a:lnSpc>
                          <a:spcPct val="100000"/>
                        </a:lnSpc>
                      </a:pPr>
                      <a:r>
                        <a:rPr lang="en-US" sz="1600" dirty="0"/>
                        <a:t>Strategy session to discuss the purchase, exchange, or lease of real property.  </a:t>
                      </a:r>
                    </a:p>
                  </a:txBody>
                  <a:tcPr marL="121920" marR="121920" marT="60960" marB="60960"/>
                </a:tc>
                <a:tc>
                  <a:txBody>
                    <a:bodyPr/>
                    <a:lstStyle/>
                    <a:p>
                      <a:r>
                        <a:rPr lang="en-US" sz="1600" dirty="0"/>
                        <a:t>Yes</a:t>
                      </a:r>
                    </a:p>
                  </a:txBody>
                  <a:tcPr marL="121920" marR="121920" marT="60960" marB="60960"/>
                </a:tc>
                <a:tc>
                  <a:txBody>
                    <a:bodyPr/>
                    <a:lstStyle/>
                    <a:p>
                      <a:r>
                        <a:rPr lang="en-US" sz="1600" dirty="0"/>
                        <a:t>No</a:t>
                      </a:r>
                    </a:p>
                  </a:txBody>
                  <a:tcPr marL="121920" marR="121920" marT="60960" marB="60960"/>
                </a:tc>
                <a:extLst>
                  <a:ext uri="{0D108BD9-81ED-4DB2-BD59-A6C34878D82A}">
                    <a16:rowId xmlns:a16="http://schemas.microsoft.com/office/drawing/2014/main" val="3437628906"/>
                  </a:ext>
                </a:extLst>
              </a:tr>
              <a:tr h="719243">
                <a:tc>
                  <a:txBody>
                    <a:bodyPr/>
                    <a:lstStyle/>
                    <a:p>
                      <a:r>
                        <a:rPr lang="en-US" sz="1600" dirty="0"/>
                        <a:t>Security</a:t>
                      </a:r>
                    </a:p>
                  </a:txBody>
                  <a:tcPr marL="121920" marR="121920" marT="60960" marB="60960"/>
                </a:tc>
                <a:tc>
                  <a:txBody>
                    <a:bodyPr/>
                    <a:lstStyle/>
                    <a:p>
                      <a:r>
                        <a:rPr lang="en-US" sz="1600" dirty="0"/>
                        <a:t>Discussion regarding deployment of security personnel, devices, or systems.</a:t>
                      </a:r>
                    </a:p>
                  </a:txBody>
                  <a:tcPr marL="121920" marR="121920" marT="60960" marB="60960"/>
                </a:tc>
                <a:tc>
                  <a:txBody>
                    <a:bodyPr/>
                    <a:lstStyle/>
                    <a:p>
                      <a:r>
                        <a:rPr lang="en-US" sz="1600" dirty="0"/>
                        <a:t>No</a:t>
                      </a:r>
                    </a:p>
                  </a:txBody>
                  <a:tcPr marL="121920" marR="121920" marT="60960" marB="60960"/>
                </a:tc>
                <a:tc>
                  <a:txBody>
                    <a:bodyPr/>
                    <a:lstStyle/>
                    <a:p>
                      <a:r>
                        <a:rPr lang="en-US" sz="1600" dirty="0"/>
                        <a:t>Yes</a:t>
                      </a:r>
                    </a:p>
                  </a:txBody>
                  <a:tcPr marL="121920" marR="121920" marT="60960" marB="60960"/>
                </a:tc>
                <a:extLst>
                  <a:ext uri="{0D108BD9-81ED-4DB2-BD59-A6C34878D82A}">
                    <a16:rowId xmlns:a16="http://schemas.microsoft.com/office/drawing/2014/main" val="3832132177"/>
                  </a:ext>
                </a:extLst>
              </a:tr>
            </a:tbl>
          </a:graphicData>
        </a:graphic>
      </p:graphicFrame>
      <p:sp>
        <p:nvSpPr>
          <p:cNvPr id="9" name="TextBox 8">
            <a:extLst>
              <a:ext uri="{FF2B5EF4-FFF2-40B4-BE49-F238E27FC236}">
                <a16:creationId xmlns:a16="http://schemas.microsoft.com/office/drawing/2014/main" id="{CC786BF5-6DD2-EE4C-AC71-0806D22125A3}"/>
              </a:ext>
            </a:extLst>
          </p:cNvPr>
          <p:cNvSpPr txBox="1"/>
          <p:nvPr/>
        </p:nvSpPr>
        <p:spPr>
          <a:xfrm>
            <a:off x="3759201" y="5853635"/>
            <a:ext cx="4063999" cy="318100"/>
          </a:xfrm>
          <a:prstGeom prst="rect">
            <a:avLst/>
          </a:prstGeom>
          <a:noFill/>
        </p:spPr>
        <p:txBody>
          <a:bodyPr wrap="square" rtlCol="0">
            <a:spAutoFit/>
          </a:bodyPr>
          <a:lstStyle/>
          <a:p>
            <a:pPr algn="ctr"/>
            <a:r>
              <a:rPr lang="en-US" sz="1467" dirty="0">
                <a:hlinkClick r:id="rId2"/>
              </a:rPr>
              <a:t>Utah Code § 52-4-205(1)</a:t>
            </a:r>
            <a:endParaRPr lang="en-US" sz="1467" dirty="0"/>
          </a:p>
        </p:txBody>
      </p:sp>
    </p:spTree>
    <p:extLst>
      <p:ext uri="{BB962C8B-B14F-4D97-AF65-F5344CB8AC3E}">
        <p14:creationId xmlns:p14="http://schemas.microsoft.com/office/powerpoint/2010/main" val="217835303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FFD603-2907-3B4A-AA72-9083CF4C34F9}"/>
              </a:ext>
            </a:extLst>
          </p:cNvPr>
          <p:cNvSpPr>
            <a:spLocks noGrp="1"/>
          </p:cNvSpPr>
          <p:nvPr>
            <p:ph type="title"/>
          </p:nvPr>
        </p:nvSpPr>
        <p:spPr>
          <a:xfrm>
            <a:off x="1097280" y="630317"/>
            <a:ext cx="9753600" cy="1154097"/>
          </a:xfrm>
        </p:spPr>
        <p:txBody>
          <a:bodyPr>
            <a:normAutofit fontScale="90000"/>
          </a:bodyPr>
          <a:lstStyle/>
          <a:p>
            <a:pPr algn="ctr"/>
            <a:r>
              <a:rPr lang="en-US" dirty="0"/>
              <a:t>Recordings of </a:t>
            </a:r>
            <a:br>
              <a:rPr lang="en-US" dirty="0"/>
            </a:br>
            <a:r>
              <a:rPr lang="en-US" dirty="0">
                <a:solidFill>
                  <a:srgbClr val="EF6730"/>
                </a:solidFill>
                <a:latin typeface="American Typewriter" panose="02090604020004020304" pitchFamily="18" charset="77"/>
              </a:rPr>
              <a:t>Closed Meetings </a:t>
            </a:r>
            <a:r>
              <a:rPr lang="en-US" dirty="0"/>
              <a:t>are </a:t>
            </a:r>
            <a:br>
              <a:rPr lang="en-US" dirty="0"/>
            </a:br>
            <a:r>
              <a:rPr lang="en-US" dirty="0"/>
              <a:t>Protected Records Under GRAMA</a:t>
            </a:r>
          </a:p>
        </p:txBody>
      </p:sp>
      <p:sp>
        <p:nvSpPr>
          <p:cNvPr id="6" name="Content Placeholder 5">
            <a:extLst>
              <a:ext uri="{FF2B5EF4-FFF2-40B4-BE49-F238E27FC236}">
                <a16:creationId xmlns:a16="http://schemas.microsoft.com/office/drawing/2014/main" id="{678EE9DF-FEAD-F34E-9532-B516FA24C2DB}"/>
              </a:ext>
            </a:extLst>
          </p:cNvPr>
          <p:cNvSpPr>
            <a:spLocks noGrp="1"/>
          </p:cNvSpPr>
          <p:nvPr>
            <p:ph sz="quarter" idx="13"/>
          </p:nvPr>
        </p:nvSpPr>
        <p:spPr>
          <a:xfrm>
            <a:off x="1219200" y="2991908"/>
            <a:ext cx="4754880" cy="3098801"/>
          </a:xfrm>
        </p:spPr>
        <p:txBody>
          <a:bodyPr/>
          <a:lstStyle/>
          <a:p>
            <a:r>
              <a:rPr lang="en-US" dirty="0"/>
              <a:t>May be later disclosed by court order if challenged</a:t>
            </a:r>
          </a:p>
          <a:p>
            <a:endParaRPr lang="en-US" sz="1467" dirty="0"/>
          </a:p>
          <a:p>
            <a:pPr marL="60958" indent="0" algn="ctr">
              <a:buNone/>
            </a:pPr>
            <a:r>
              <a:rPr lang="en-US" sz="1467" dirty="0">
                <a:hlinkClick r:id="rId2"/>
              </a:rPr>
              <a:t>Utah Code 52-4-206(4)</a:t>
            </a:r>
            <a:endParaRPr lang="en-US" sz="1467" dirty="0"/>
          </a:p>
          <a:p>
            <a:endParaRPr lang="en-US" dirty="0"/>
          </a:p>
        </p:txBody>
      </p:sp>
      <p:pic>
        <p:nvPicPr>
          <p:cNvPr id="9" name="Content Placeholder 8" descr="A person playing a violin&#10;&#10;Description automatically generated with medium confidence">
            <a:extLst>
              <a:ext uri="{FF2B5EF4-FFF2-40B4-BE49-F238E27FC236}">
                <a16:creationId xmlns:a16="http://schemas.microsoft.com/office/drawing/2014/main" id="{471ED1CC-F314-9F4B-AFEB-EA678EAE9BB5}"/>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291792" y="2991908"/>
            <a:ext cx="4656667" cy="3098800"/>
          </a:xfrm>
        </p:spPr>
      </p:pic>
    </p:spTree>
    <p:extLst>
      <p:ext uri="{BB962C8B-B14F-4D97-AF65-F5344CB8AC3E}">
        <p14:creationId xmlns:p14="http://schemas.microsoft.com/office/powerpoint/2010/main" val="230343572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475" y="53759"/>
            <a:ext cx="8610599" cy="1303867"/>
          </a:xfrm>
        </p:spPr>
        <p:txBody>
          <a:bodyPr>
            <a:normAutofit/>
          </a:bodyPr>
          <a:lstStyle/>
          <a:p>
            <a:r>
              <a:rPr lang="en-US" dirty="0">
                <a:solidFill>
                  <a:srgbClr val="FFFF00"/>
                </a:solidFill>
              </a:rPr>
              <a:t>Special Service district facts</a:t>
            </a:r>
          </a:p>
        </p:txBody>
      </p:sp>
      <p:sp>
        <p:nvSpPr>
          <p:cNvPr id="3" name="Text Placeholder 2"/>
          <p:cNvSpPr>
            <a:spLocks noGrp="1"/>
          </p:cNvSpPr>
          <p:nvPr>
            <p:ph type="body" idx="1"/>
          </p:nvPr>
        </p:nvSpPr>
        <p:spPr>
          <a:xfrm>
            <a:off x="0" y="950637"/>
            <a:ext cx="2788444" cy="617320"/>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b="1" dirty="0">
                <a:ln/>
                <a:solidFill>
                  <a:srgbClr val="FFFF00"/>
                </a:solidFill>
                <a:effectLst/>
              </a:rPr>
              <a:t>Services</a:t>
            </a:r>
          </a:p>
        </p:txBody>
      </p:sp>
      <p:sp>
        <p:nvSpPr>
          <p:cNvPr id="4" name="Text Placeholder 3"/>
          <p:cNvSpPr>
            <a:spLocks noGrp="1"/>
          </p:cNvSpPr>
          <p:nvPr>
            <p:ph type="body" sz="half" idx="15"/>
          </p:nvPr>
        </p:nvSpPr>
        <p:spPr>
          <a:xfrm>
            <a:off x="460090" y="1559708"/>
            <a:ext cx="3120016" cy="3314132"/>
          </a:xfrm>
        </p:spPr>
        <p:txBody>
          <a:bodyPr>
            <a:normAutofit lnSpcReduction="10000"/>
          </a:bodyPr>
          <a:lstStyle/>
          <a:p>
            <a:pPr marL="285750" indent="-285750" algn="l">
              <a:buFont typeface="Wingdings" panose="05000000000000000000" pitchFamily="2" charset="2"/>
              <a:buChar char="Ø"/>
            </a:pPr>
            <a:r>
              <a:rPr lang="en-US" b="1" dirty="0">
                <a:solidFill>
                  <a:srgbClr val="66FFFF"/>
                </a:solidFill>
              </a:rPr>
              <a:t>Water</a:t>
            </a:r>
          </a:p>
          <a:p>
            <a:pPr marL="285750" indent="-285750" algn="l">
              <a:buFont typeface="Wingdings" panose="05000000000000000000" pitchFamily="2" charset="2"/>
              <a:buChar char="Ø"/>
            </a:pPr>
            <a:r>
              <a:rPr lang="en-US" dirty="0"/>
              <a:t>Sewer</a:t>
            </a:r>
          </a:p>
          <a:p>
            <a:pPr marL="285750" indent="-285750" algn="l">
              <a:buFont typeface="Wingdings" panose="05000000000000000000" pitchFamily="2" charset="2"/>
              <a:buChar char="Ø"/>
            </a:pPr>
            <a:r>
              <a:rPr lang="en-US" dirty="0"/>
              <a:t>Cemetery</a:t>
            </a:r>
          </a:p>
          <a:p>
            <a:pPr marL="285750" indent="-285750" algn="l">
              <a:buFont typeface="Wingdings" panose="05000000000000000000" pitchFamily="2" charset="2"/>
              <a:buChar char="Ø"/>
            </a:pPr>
            <a:r>
              <a:rPr lang="en-US" dirty="0"/>
              <a:t>Mineral Lease (roads)</a:t>
            </a:r>
          </a:p>
          <a:p>
            <a:pPr marL="285750" indent="-285750" algn="l">
              <a:buFont typeface="Wingdings" panose="05000000000000000000" pitchFamily="2" charset="2"/>
              <a:buChar char="Ø"/>
            </a:pPr>
            <a:r>
              <a:rPr lang="en-US" dirty="0"/>
              <a:t>Transportation</a:t>
            </a:r>
          </a:p>
          <a:p>
            <a:pPr marL="285750" indent="-285750" algn="l">
              <a:buFont typeface="Wingdings" panose="05000000000000000000" pitchFamily="2" charset="2"/>
              <a:buChar char="Ø"/>
            </a:pPr>
            <a:r>
              <a:rPr lang="en-US" b="1" dirty="0">
                <a:solidFill>
                  <a:srgbClr val="66FFFF"/>
                </a:solidFill>
              </a:rPr>
              <a:t>Recreation</a:t>
            </a:r>
          </a:p>
          <a:p>
            <a:pPr marL="285750" indent="-285750" algn="l">
              <a:buFont typeface="Wingdings" panose="05000000000000000000" pitchFamily="2" charset="2"/>
              <a:buChar char="Ø"/>
            </a:pPr>
            <a:r>
              <a:rPr lang="en-US" b="1" dirty="0">
                <a:solidFill>
                  <a:srgbClr val="66FFFF"/>
                </a:solidFill>
              </a:rPr>
              <a:t>Fire Protection</a:t>
            </a:r>
          </a:p>
          <a:p>
            <a:pPr marL="285750" indent="-285750" algn="l">
              <a:buFont typeface="Wingdings" panose="05000000000000000000" pitchFamily="2" charset="2"/>
              <a:buChar char="Ø"/>
            </a:pPr>
            <a:r>
              <a:rPr lang="en-US" dirty="0"/>
              <a:t>Animal Control</a:t>
            </a:r>
          </a:p>
          <a:p>
            <a:pPr marL="285750" indent="-285750" algn="l">
              <a:buFont typeface="Wingdings" panose="05000000000000000000" pitchFamily="2" charset="2"/>
              <a:buChar char="Ø"/>
            </a:pPr>
            <a:r>
              <a:rPr lang="en-US" dirty="0"/>
              <a:t>Garbage Collection/Disposal</a:t>
            </a:r>
          </a:p>
          <a:p>
            <a:pPr marL="285750" indent="-285750">
              <a:buFont typeface="Wingdings" panose="05000000000000000000" pitchFamily="2" charset="2"/>
              <a:buChar char="Ø"/>
            </a:pPr>
            <a:endParaRPr lang="en-US" dirty="0"/>
          </a:p>
        </p:txBody>
      </p:sp>
      <p:sp>
        <p:nvSpPr>
          <p:cNvPr id="5" name="Text Placeholder 4"/>
          <p:cNvSpPr>
            <a:spLocks noGrp="1"/>
          </p:cNvSpPr>
          <p:nvPr>
            <p:ph type="body" sz="quarter" idx="3"/>
          </p:nvPr>
        </p:nvSpPr>
        <p:spPr>
          <a:xfrm>
            <a:off x="3080327" y="959754"/>
            <a:ext cx="3456432" cy="626534"/>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b="1" dirty="0">
                <a:ln/>
                <a:solidFill>
                  <a:srgbClr val="FFFF00"/>
                </a:solidFill>
                <a:effectLst/>
              </a:rPr>
              <a:t>Governance</a:t>
            </a:r>
          </a:p>
        </p:txBody>
      </p:sp>
      <p:sp>
        <p:nvSpPr>
          <p:cNvPr id="6" name="Text Placeholder 5"/>
          <p:cNvSpPr>
            <a:spLocks noGrp="1"/>
          </p:cNvSpPr>
          <p:nvPr>
            <p:ph type="body" sz="half" idx="16"/>
          </p:nvPr>
        </p:nvSpPr>
        <p:spPr>
          <a:xfrm>
            <a:off x="3580106" y="1586287"/>
            <a:ext cx="4437058" cy="5128549"/>
          </a:xfrm>
        </p:spPr>
        <p:txBody>
          <a:bodyPr>
            <a:noAutofit/>
          </a:bodyPr>
          <a:lstStyle/>
          <a:p>
            <a:pPr marL="285750" indent="-285750" algn="l">
              <a:buFont typeface="Wingdings" panose="05000000000000000000" pitchFamily="2" charset="2"/>
              <a:buChar char="Ø"/>
            </a:pPr>
            <a:r>
              <a:rPr lang="en-US" dirty="0"/>
              <a:t>Dependent District</a:t>
            </a:r>
          </a:p>
          <a:p>
            <a:pPr marL="285750" indent="-285750" algn="l">
              <a:buFont typeface="Wingdings" panose="05000000000000000000" pitchFamily="2" charset="2"/>
              <a:buChar char="Ø"/>
            </a:pPr>
            <a:r>
              <a:rPr lang="en-US" b="1" dirty="0">
                <a:solidFill>
                  <a:srgbClr val="66FFFF"/>
                </a:solidFill>
              </a:rPr>
              <a:t>County Council is governing body</a:t>
            </a:r>
          </a:p>
          <a:p>
            <a:pPr marL="285750" indent="-285750" algn="l">
              <a:buFont typeface="Wingdings" panose="05000000000000000000" pitchFamily="2" charset="2"/>
              <a:buChar char="Ø"/>
            </a:pPr>
            <a:r>
              <a:rPr lang="en-US" dirty="0"/>
              <a:t>Delegation of powers to:</a:t>
            </a:r>
          </a:p>
          <a:p>
            <a:pPr marL="742950" lvl="1" indent="-285750">
              <a:buFont typeface="Wingdings" panose="05000000000000000000" pitchFamily="2" charset="2"/>
              <a:buChar char="Ø"/>
            </a:pPr>
            <a:r>
              <a:rPr lang="en-US" sz="1400" dirty="0"/>
              <a:t>Administrative Control Board</a:t>
            </a:r>
          </a:p>
          <a:p>
            <a:pPr marL="742950" lvl="1" indent="-285750">
              <a:buFont typeface="Wingdings" panose="05000000000000000000" pitchFamily="2" charset="2"/>
              <a:buChar char="Ø"/>
            </a:pPr>
            <a:r>
              <a:rPr lang="en-US" sz="1400" dirty="0"/>
              <a:t>Executive Officer</a:t>
            </a:r>
          </a:p>
          <a:p>
            <a:pPr marL="285750" indent="-285750" algn="l">
              <a:buFont typeface="Wingdings" panose="05000000000000000000" pitchFamily="2" charset="2"/>
              <a:buChar char="Ø"/>
            </a:pPr>
            <a:r>
              <a:rPr lang="en-US" dirty="0"/>
              <a:t>Subject to Local District Act, UCA § 17D-1-106</a:t>
            </a:r>
          </a:p>
          <a:p>
            <a:pPr marL="285750" indent="-285750" algn="l">
              <a:buFont typeface="Wingdings" panose="05000000000000000000" pitchFamily="2" charset="2"/>
              <a:buChar char="Ø"/>
            </a:pPr>
            <a:r>
              <a:rPr lang="en-US" dirty="0"/>
              <a:t>Subject to Fiscal Procedures for Local Districts (Budget)</a:t>
            </a:r>
          </a:p>
          <a:p>
            <a:pPr marL="285750" indent="-285750" algn="l">
              <a:buFont typeface="Wingdings" panose="05000000000000000000" pitchFamily="2" charset="2"/>
              <a:buChar char="Ø"/>
            </a:pPr>
            <a:r>
              <a:rPr lang="en-US" dirty="0"/>
              <a:t>Subject to Local District Audit Reports  (External Audit Report)</a:t>
            </a:r>
          </a:p>
          <a:p>
            <a:pPr marL="285750" indent="-285750" algn="l">
              <a:buFont typeface="Wingdings" panose="05000000000000000000" pitchFamily="2" charset="2"/>
              <a:buChar char="Ø"/>
            </a:pPr>
            <a:r>
              <a:rPr lang="en-US" dirty="0"/>
              <a:t>Subject to Local District Personnel Management (Merit System)</a:t>
            </a:r>
          </a:p>
          <a:p>
            <a:pPr marL="285750" indent="-285750" algn="l">
              <a:buFont typeface="Wingdings" panose="05000000000000000000" pitchFamily="2" charset="2"/>
              <a:buChar char="Ø"/>
            </a:pPr>
            <a:r>
              <a:rPr lang="en-US" dirty="0"/>
              <a:t>Subject to Collection of Service Fees and Charges (Public Hearing)</a:t>
            </a:r>
          </a:p>
          <a:p>
            <a:pPr marL="285750" indent="-285750" algn="l">
              <a:buFont typeface="Wingdings" panose="05000000000000000000" pitchFamily="2" charset="2"/>
              <a:buChar char="Ø"/>
            </a:pPr>
            <a:r>
              <a:rPr lang="en-US" b="1" dirty="0">
                <a:solidFill>
                  <a:srgbClr val="66FFFF"/>
                </a:solidFill>
              </a:rPr>
              <a:t>Subject to Utah Procurement Code</a:t>
            </a:r>
          </a:p>
        </p:txBody>
      </p:sp>
      <p:sp>
        <p:nvSpPr>
          <p:cNvPr id="7" name="Text Placeholder 6"/>
          <p:cNvSpPr>
            <a:spLocks noGrp="1"/>
          </p:cNvSpPr>
          <p:nvPr>
            <p:ph type="body" sz="quarter" idx="13"/>
          </p:nvPr>
        </p:nvSpPr>
        <p:spPr>
          <a:xfrm>
            <a:off x="8017164" y="996580"/>
            <a:ext cx="3456432" cy="626534"/>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b="1" dirty="0">
                <a:ln/>
                <a:solidFill>
                  <a:srgbClr val="FFFF00"/>
                </a:solidFill>
                <a:effectLst/>
              </a:rPr>
              <a:t>Non-delegable Duties</a:t>
            </a:r>
          </a:p>
        </p:txBody>
      </p:sp>
      <p:sp>
        <p:nvSpPr>
          <p:cNvPr id="8" name="Text Placeholder 7"/>
          <p:cNvSpPr>
            <a:spLocks noGrp="1"/>
          </p:cNvSpPr>
          <p:nvPr>
            <p:ph type="body" sz="half" idx="17"/>
          </p:nvPr>
        </p:nvSpPr>
        <p:spPr>
          <a:xfrm>
            <a:off x="8090066" y="1623114"/>
            <a:ext cx="3797134" cy="3314132"/>
          </a:xfrm>
        </p:spPr>
        <p:txBody>
          <a:bodyPr/>
          <a:lstStyle/>
          <a:p>
            <a:pPr marL="285750" indent="-285750" algn="l">
              <a:buFont typeface="Wingdings" panose="05000000000000000000" pitchFamily="2" charset="2"/>
              <a:buChar char="Ø"/>
            </a:pPr>
            <a:r>
              <a:rPr lang="en-US" dirty="0"/>
              <a:t>Annexation</a:t>
            </a:r>
          </a:p>
          <a:p>
            <a:pPr marL="285750" indent="-285750" algn="l">
              <a:buFont typeface="Wingdings" panose="05000000000000000000" pitchFamily="2" charset="2"/>
              <a:buChar char="Ø"/>
            </a:pPr>
            <a:r>
              <a:rPr lang="en-US" dirty="0"/>
              <a:t>Designate public works contracts subject to Title 11, Chapter 39 ($175K – bid and notice)</a:t>
            </a:r>
          </a:p>
          <a:p>
            <a:pPr marL="285750" indent="-285750" algn="l">
              <a:buFont typeface="Wingdings" panose="05000000000000000000" pitchFamily="2" charset="2"/>
              <a:buChar char="Ø"/>
            </a:pPr>
            <a:r>
              <a:rPr lang="en-US" b="1" dirty="0">
                <a:solidFill>
                  <a:srgbClr val="66FFFF"/>
                </a:solidFill>
              </a:rPr>
              <a:t>Property Taxation</a:t>
            </a:r>
          </a:p>
          <a:p>
            <a:pPr marL="285750" indent="-285750" algn="l">
              <a:buFont typeface="Wingdings" panose="05000000000000000000" pitchFamily="2" charset="2"/>
              <a:buChar char="Ø"/>
            </a:pPr>
            <a:r>
              <a:rPr lang="en-US" b="1" dirty="0">
                <a:solidFill>
                  <a:srgbClr val="66FFFF"/>
                </a:solidFill>
              </a:rPr>
              <a:t>General Obligation / Revenue Bonds</a:t>
            </a:r>
          </a:p>
          <a:p>
            <a:pPr marL="285750" indent="-285750" algn="l">
              <a:buFont typeface="Wingdings" panose="05000000000000000000" pitchFamily="2" charset="2"/>
              <a:buChar char="Ø"/>
            </a:pPr>
            <a:r>
              <a:rPr lang="en-US" dirty="0"/>
              <a:t>Assessments &amp; Interim Warrants</a:t>
            </a:r>
          </a:p>
          <a:p>
            <a:pPr marL="285750" indent="-285750" algn="l">
              <a:buFont typeface="Wingdings" panose="05000000000000000000" pitchFamily="2" charset="2"/>
              <a:buChar char="Ø"/>
            </a:pPr>
            <a:r>
              <a:rPr lang="en-US" dirty="0"/>
              <a:t>Board of Equalization appointment (Assessment Area)</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9397" y="4969530"/>
            <a:ext cx="2937770" cy="1188500"/>
          </a:xfrm>
          <a:prstGeom prst="rect">
            <a:avLst/>
          </a:prstGeom>
        </p:spPr>
      </p:pic>
    </p:spTree>
    <p:extLst>
      <p:ext uri="{BB962C8B-B14F-4D97-AF65-F5344CB8AC3E}">
        <p14:creationId xmlns:p14="http://schemas.microsoft.com/office/powerpoint/2010/main" val="2391537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
                                            <p:txEl>
                                              <p:pRg st="4" end="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BDFF61-EFD9-CF4C-AF42-A984EB37D0A4}"/>
              </a:ext>
            </a:extLst>
          </p:cNvPr>
          <p:cNvSpPr>
            <a:spLocks noGrp="1"/>
          </p:cNvSpPr>
          <p:nvPr>
            <p:ph type="title"/>
          </p:nvPr>
        </p:nvSpPr>
        <p:spPr>
          <a:xfrm>
            <a:off x="1219200" y="685802"/>
            <a:ext cx="9753600" cy="1320799"/>
          </a:xfrm>
        </p:spPr>
        <p:txBody>
          <a:bodyPr>
            <a:noAutofit/>
          </a:bodyPr>
          <a:lstStyle/>
          <a:p>
            <a:pPr algn="ctr"/>
            <a:r>
              <a:rPr lang="en-US" sz="4267" dirty="0"/>
              <a:t>What is Forbidden During a </a:t>
            </a:r>
            <a:br>
              <a:rPr lang="en-US" sz="4267" dirty="0"/>
            </a:br>
            <a:r>
              <a:rPr lang="en-US" sz="4267" dirty="0">
                <a:solidFill>
                  <a:srgbClr val="EF6730"/>
                </a:solidFill>
                <a:latin typeface="American Typewriter" panose="02090604020004020304" pitchFamily="18" charset="77"/>
              </a:rPr>
              <a:t>Closed Meeting</a:t>
            </a:r>
            <a:r>
              <a:rPr lang="en-US" sz="4267" dirty="0"/>
              <a:t>?</a:t>
            </a:r>
          </a:p>
        </p:txBody>
      </p:sp>
      <p:sp>
        <p:nvSpPr>
          <p:cNvPr id="5" name="Content Placeholder 4">
            <a:extLst>
              <a:ext uri="{FF2B5EF4-FFF2-40B4-BE49-F238E27FC236}">
                <a16:creationId xmlns:a16="http://schemas.microsoft.com/office/drawing/2014/main" id="{96349633-C5B1-6F47-9949-0E93EEEAF2BE}"/>
              </a:ext>
            </a:extLst>
          </p:cNvPr>
          <p:cNvSpPr>
            <a:spLocks noGrp="1"/>
          </p:cNvSpPr>
          <p:nvPr>
            <p:ph sz="quarter" idx="13"/>
          </p:nvPr>
        </p:nvSpPr>
        <p:spPr>
          <a:xfrm>
            <a:off x="1219200" y="1498600"/>
            <a:ext cx="5791200" cy="4470400"/>
          </a:xfrm>
        </p:spPr>
        <p:txBody>
          <a:bodyPr>
            <a:normAutofit/>
          </a:bodyPr>
          <a:lstStyle/>
          <a:p>
            <a:pPr marL="60958" indent="0">
              <a:buNone/>
            </a:pPr>
            <a:endParaRPr lang="en-US" dirty="0"/>
          </a:p>
          <a:p>
            <a:pPr marL="60958" indent="0">
              <a:buNone/>
            </a:pPr>
            <a:r>
              <a:rPr lang="en-US" u="sng" dirty="0"/>
              <a:t>You May Not</a:t>
            </a:r>
            <a:r>
              <a:rPr lang="en-US" dirty="0"/>
              <a:t>:</a:t>
            </a:r>
          </a:p>
          <a:p>
            <a:r>
              <a:rPr lang="en-US" dirty="0"/>
              <a:t>Approve an ordinance, resolution, rule, regulation, contract or appointment</a:t>
            </a:r>
          </a:p>
          <a:p>
            <a:r>
              <a:rPr lang="en-US" dirty="0"/>
              <a:t>Interview a person to fill an elected position</a:t>
            </a:r>
          </a:p>
          <a:p>
            <a:r>
              <a:rPr lang="en-US" dirty="0"/>
              <a:t>Take final action:  Final votes must be open and on the record</a:t>
            </a:r>
          </a:p>
          <a:p>
            <a:r>
              <a:rPr lang="en-US" dirty="0"/>
              <a:t>Allow the </a:t>
            </a:r>
            <a:r>
              <a:rPr lang="en-US" dirty="0">
                <a:solidFill>
                  <a:srgbClr val="EF6730"/>
                </a:solidFill>
              </a:rPr>
              <a:t>Closed Meeting </a:t>
            </a:r>
            <a:r>
              <a:rPr lang="en-US" dirty="0"/>
              <a:t>to sway off statutorily authorized topic</a:t>
            </a:r>
          </a:p>
          <a:p>
            <a:endParaRPr lang="en-US" dirty="0"/>
          </a:p>
        </p:txBody>
      </p:sp>
      <p:pic>
        <p:nvPicPr>
          <p:cNvPr id="8" name="Content Placeholder 7">
            <a:extLst>
              <a:ext uri="{FF2B5EF4-FFF2-40B4-BE49-F238E27FC236}">
                <a16:creationId xmlns:a16="http://schemas.microsoft.com/office/drawing/2014/main" id="{904975AC-3522-F74A-B1B0-E547EBB245B1}"/>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7213600" y="2670259"/>
            <a:ext cx="2997200" cy="2116667"/>
          </a:xfrm>
        </p:spPr>
      </p:pic>
    </p:spTree>
    <p:extLst>
      <p:ext uri="{BB962C8B-B14F-4D97-AF65-F5344CB8AC3E}">
        <p14:creationId xmlns:p14="http://schemas.microsoft.com/office/powerpoint/2010/main" val="26168977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2A583-95A1-A645-8EE5-B7528D281702}"/>
              </a:ext>
            </a:extLst>
          </p:cNvPr>
          <p:cNvSpPr>
            <a:spLocks noGrp="1"/>
          </p:cNvSpPr>
          <p:nvPr>
            <p:ph type="title"/>
          </p:nvPr>
        </p:nvSpPr>
        <p:spPr/>
        <p:txBody>
          <a:bodyPr>
            <a:normAutofit/>
          </a:bodyPr>
          <a:lstStyle/>
          <a:p>
            <a:pPr algn="ctr"/>
            <a:r>
              <a:rPr lang="en-US" dirty="0"/>
              <a:t>Are there any </a:t>
            </a:r>
            <a:r>
              <a:rPr lang="en-US" dirty="0">
                <a:solidFill>
                  <a:srgbClr val="EF6730"/>
                </a:solidFill>
                <a:latin typeface="American Typewriter" panose="02090604020004020304" pitchFamily="18" charset="77"/>
              </a:rPr>
              <a:t>Meetings</a:t>
            </a:r>
            <a:r>
              <a:rPr lang="en-US" dirty="0"/>
              <a:t> that </a:t>
            </a:r>
            <a:r>
              <a:rPr lang="en-US" u="sng" dirty="0"/>
              <a:t>must</a:t>
            </a:r>
            <a:r>
              <a:rPr lang="en-US" dirty="0"/>
              <a:t> be closed?</a:t>
            </a:r>
          </a:p>
        </p:txBody>
      </p:sp>
      <p:sp>
        <p:nvSpPr>
          <p:cNvPr id="3" name="Content Placeholder 2">
            <a:extLst>
              <a:ext uri="{FF2B5EF4-FFF2-40B4-BE49-F238E27FC236}">
                <a16:creationId xmlns:a16="http://schemas.microsoft.com/office/drawing/2014/main" id="{7CEBB630-C216-9149-BA03-73E2773C9C29}"/>
              </a:ext>
            </a:extLst>
          </p:cNvPr>
          <p:cNvSpPr>
            <a:spLocks noGrp="1"/>
          </p:cNvSpPr>
          <p:nvPr>
            <p:ph idx="1"/>
          </p:nvPr>
        </p:nvSpPr>
        <p: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3200" dirty="0">
                <a:solidFill>
                  <a:schemeClr val="bg1"/>
                </a:solidFill>
              </a:rPr>
              <a:t>NO!</a:t>
            </a:r>
          </a:p>
          <a:p>
            <a:r>
              <a:rPr lang="en-US" sz="3200" dirty="0">
                <a:solidFill>
                  <a:schemeClr val="bg1"/>
                </a:solidFill>
              </a:rPr>
              <a:t>The decision to close a meeting to the public is always discretionary </a:t>
            </a:r>
          </a:p>
          <a:p>
            <a:r>
              <a:rPr lang="en-US" sz="3200" dirty="0">
                <a:solidFill>
                  <a:schemeClr val="bg1"/>
                </a:solidFill>
              </a:rPr>
              <a:t>The law does not require any meeting to be closed</a:t>
            </a:r>
          </a:p>
        </p:txBody>
      </p:sp>
    </p:spTree>
    <p:extLst>
      <p:ext uri="{BB962C8B-B14F-4D97-AF65-F5344CB8AC3E}">
        <p14:creationId xmlns:p14="http://schemas.microsoft.com/office/powerpoint/2010/main" val="2834552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E34F-AA5E-B54A-ACD7-9484BA6A5515}"/>
              </a:ext>
            </a:extLst>
          </p:cNvPr>
          <p:cNvSpPr>
            <a:spLocks noGrp="1"/>
          </p:cNvSpPr>
          <p:nvPr>
            <p:ph type="title"/>
          </p:nvPr>
        </p:nvSpPr>
        <p:spPr>
          <a:xfrm>
            <a:off x="1270000" y="177801"/>
            <a:ext cx="9652000" cy="507999"/>
          </a:xfrm>
        </p:spPr>
        <p:txBody>
          <a:bodyPr>
            <a:normAutofit fontScale="90000"/>
          </a:bodyPr>
          <a:lstStyle/>
          <a:p>
            <a:pPr algn="ctr"/>
            <a:br>
              <a:rPr lang="en-US" sz="4800" dirty="0"/>
            </a:br>
            <a:r>
              <a:rPr lang="en-US" sz="4800" dirty="0"/>
              <a:t>Records of </a:t>
            </a:r>
            <a:r>
              <a:rPr lang="en-US" sz="4800" dirty="0">
                <a:solidFill>
                  <a:srgbClr val="EF6730"/>
                </a:solidFill>
              </a:rPr>
              <a:t>Open Meetings</a:t>
            </a:r>
            <a:br>
              <a:rPr lang="en-US" sz="1400" dirty="0"/>
            </a:br>
            <a:r>
              <a:rPr lang="en-US" sz="1733" dirty="0">
                <a:hlinkClick r:id="rId2"/>
              </a:rPr>
              <a:t>Utah Code §§ 52-4-203</a:t>
            </a:r>
            <a:br>
              <a:rPr lang="en-US" sz="1733" dirty="0"/>
            </a:br>
            <a:endParaRPr lang="en-US" sz="1733" dirty="0"/>
          </a:p>
        </p:txBody>
      </p:sp>
      <p:sp>
        <p:nvSpPr>
          <p:cNvPr id="3" name="Content Placeholder 2">
            <a:extLst>
              <a:ext uri="{FF2B5EF4-FFF2-40B4-BE49-F238E27FC236}">
                <a16:creationId xmlns:a16="http://schemas.microsoft.com/office/drawing/2014/main" id="{55E0315E-19ED-C541-9A66-6F3090FD6BFA}"/>
              </a:ext>
            </a:extLst>
          </p:cNvPr>
          <p:cNvSpPr>
            <a:spLocks noGrp="1"/>
          </p:cNvSpPr>
          <p:nvPr>
            <p:ph sz="quarter" idx="13"/>
          </p:nvPr>
        </p:nvSpPr>
        <p:spPr>
          <a:xfrm>
            <a:off x="200526" y="1082842"/>
            <a:ext cx="11790948" cy="5675562"/>
          </a:xfrm>
          <a:gradFill>
            <a:gsLst>
              <a:gs pos="0">
                <a:schemeClr val="accent6">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25000" lnSpcReduction="20000"/>
          </a:bodyPr>
          <a:lstStyle/>
          <a:p>
            <a:pPr marL="60958" indent="0">
              <a:buNone/>
            </a:pPr>
            <a:r>
              <a:rPr lang="en-US" sz="7466" dirty="0">
                <a:solidFill>
                  <a:schemeClr val="bg1"/>
                </a:solidFill>
              </a:rPr>
              <a:t>Written minutes of an open meeting shall include:</a:t>
            </a:r>
          </a:p>
          <a:p>
            <a:pPr marL="670543" indent="-609585"/>
            <a:r>
              <a:rPr lang="en-US" sz="7466" dirty="0">
                <a:solidFill>
                  <a:schemeClr val="bg1"/>
                </a:solidFill>
              </a:rPr>
              <a:t>the date, time, and place of the meeting;</a:t>
            </a:r>
          </a:p>
          <a:p>
            <a:pPr marL="670543" indent="-609585"/>
            <a:r>
              <a:rPr lang="en-US" sz="7466" dirty="0">
                <a:solidFill>
                  <a:schemeClr val="bg1"/>
                </a:solidFill>
              </a:rPr>
              <a:t>the names of members present and absent;</a:t>
            </a:r>
          </a:p>
          <a:p>
            <a:pPr marL="670543" indent="-609585"/>
            <a:r>
              <a:rPr lang="en-US" sz="7466" dirty="0">
                <a:solidFill>
                  <a:schemeClr val="bg1"/>
                </a:solidFill>
              </a:rPr>
              <a:t>the substance of all matters proposed, discussed, or decided by the public body which may include a summary of comments made by members of the public body;</a:t>
            </a:r>
          </a:p>
          <a:p>
            <a:pPr marL="670543" indent="-609585"/>
            <a:r>
              <a:rPr lang="en-US" sz="7466" dirty="0">
                <a:solidFill>
                  <a:schemeClr val="bg1"/>
                </a:solidFill>
              </a:rPr>
              <a:t>a record, </a:t>
            </a:r>
            <a:r>
              <a:rPr lang="en-US" sz="7466" i="1" dirty="0">
                <a:solidFill>
                  <a:schemeClr val="bg1"/>
                </a:solidFill>
              </a:rPr>
              <a:t>by individual member</a:t>
            </a:r>
            <a:r>
              <a:rPr lang="en-US" sz="7466" dirty="0">
                <a:solidFill>
                  <a:schemeClr val="bg1"/>
                </a:solidFill>
              </a:rPr>
              <a:t>, of each vote taken by the public body;</a:t>
            </a:r>
          </a:p>
          <a:p>
            <a:pPr marL="670543" indent="-609585"/>
            <a:r>
              <a:rPr lang="en-US" sz="7466" dirty="0">
                <a:solidFill>
                  <a:schemeClr val="bg1"/>
                </a:solidFill>
              </a:rPr>
              <a:t>the name of every member of the public who provided testimony or comments to the public body and the substance of the comments provided.</a:t>
            </a:r>
          </a:p>
          <a:p>
            <a:pPr marL="670543" indent="-609585"/>
            <a:r>
              <a:rPr lang="en-US" sz="7466" dirty="0">
                <a:solidFill>
                  <a:schemeClr val="bg1"/>
                </a:solidFill>
              </a:rPr>
              <a:t>if an individual publicly presents or provides electronic information, relating to an item on the public body's meeting agenda, the individual </a:t>
            </a:r>
            <a:r>
              <a:rPr lang="en-US" sz="7466" i="1" dirty="0">
                <a:solidFill>
                  <a:schemeClr val="bg1"/>
                </a:solidFill>
              </a:rPr>
              <a:t>must</a:t>
            </a:r>
            <a:r>
              <a:rPr lang="en-US" sz="7466" dirty="0">
                <a:solidFill>
                  <a:schemeClr val="bg1"/>
                </a:solidFill>
              </a:rPr>
              <a:t> provide the public body, </a:t>
            </a:r>
            <a:r>
              <a:rPr lang="en-US" sz="7466" i="1" dirty="0">
                <a:solidFill>
                  <a:schemeClr val="bg1"/>
                </a:solidFill>
              </a:rPr>
              <a:t>at the time of the meeting, </a:t>
            </a:r>
            <a:r>
              <a:rPr lang="en-US" sz="7466" dirty="0">
                <a:solidFill>
                  <a:schemeClr val="bg1"/>
                </a:solidFill>
              </a:rPr>
              <a:t>an electronic or hard copy of the electronic information for inclusion in the public record.</a:t>
            </a:r>
          </a:p>
          <a:p>
            <a:pPr marL="670543" indent="-609585"/>
            <a:r>
              <a:rPr lang="en-US" sz="7466" dirty="0">
                <a:solidFill>
                  <a:schemeClr val="bg1"/>
                </a:solidFill>
              </a:rPr>
              <a:t>any other information that is a record of the proceedings of the meeting that any member requests be entered in the minutes or recording.</a:t>
            </a:r>
          </a:p>
          <a:p>
            <a:r>
              <a:rPr lang="en-US" sz="7466" i="1" dirty="0">
                <a:solidFill>
                  <a:srgbClr val="C00000"/>
                </a:solidFill>
              </a:rPr>
              <a:t>A recording is not required </a:t>
            </a:r>
            <a:r>
              <a:rPr lang="en-US" sz="7466" dirty="0">
                <a:solidFill>
                  <a:srgbClr val="C00000"/>
                </a:solidFill>
              </a:rPr>
              <a:t>to be kept of an open meeting that is a </a:t>
            </a:r>
            <a:r>
              <a:rPr lang="en-US" sz="7466" b="1" dirty="0">
                <a:solidFill>
                  <a:srgbClr val="C00000"/>
                </a:solidFill>
              </a:rPr>
              <a:t>site visit</a:t>
            </a:r>
            <a:r>
              <a:rPr lang="en-US" sz="7466" dirty="0">
                <a:solidFill>
                  <a:srgbClr val="C00000"/>
                </a:solidFill>
              </a:rPr>
              <a:t> or a </a:t>
            </a:r>
            <a:r>
              <a:rPr lang="en-US" sz="7466" b="1" dirty="0">
                <a:solidFill>
                  <a:srgbClr val="C00000"/>
                </a:solidFill>
              </a:rPr>
              <a:t>traveling tour</a:t>
            </a:r>
            <a:r>
              <a:rPr lang="en-US" sz="7466" dirty="0">
                <a:solidFill>
                  <a:srgbClr val="C00000"/>
                </a:solidFill>
              </a:rPr>
              <a:t>, if no vote or action is taken by the public body</a:t>
            </a:r>
          </a:p>
          <a:p>
            <a:pPr marL="60958" indent="0">
              <a:buNone/>
            </a:pPr>
            <a:endParaRPr lang="en-US" sz="6400" dirty="0">
              <a:hlinkClick r:id="rId2"/>
            </a:endParaRPr>
          </a:p>
          <a:p>
            <a:pPr marL="670543" indent="-609585"/>
            <a:endParaRPr lang="en-US" sz="4533" dirty="0"/>
          </a:p>
          <a:p>
            <a:pPr marL="60958" indent="0">
              <a:buNone/>
            </a:pPr>
            <a:endParaRPr lang="en-US" sz="1867" dirty="0"/>
          </a:p>
          <a:p>
            <a:pPr marL="60958" indent="0" algn="ctr">
              <a:buNone/>
            </a:pPr>
            <a:endParaRPr lang="en-US" sz="1733" dirty="0"/>
          </a:p>
          <a:p>
            <a:pPr marL="60958" indent="0" algn="ctr">
              <a:buNone/>
            </a:pPr>
            <a:r>
              <a:rPr lang="en-US" sz="1733" dirty="0">
                <a:hlinkClick r:id="rId3"/>
              </a:rPr>
              <a:t>Utah Code § 52-4-203</a:t>
            </a:r>
            <a:endParaRPr lang="en-US" sz="1733" dirty="0"/>
          </a:p>
        </p:txBody>
      </p:sp>
    </p:spTree>
    <p:extLst>
      <p:ext uri="{BB962C8B-B14F-4D97-AF65-F5344CB8AC3E}">
        <p14:creationId xmlns:p14="http://schemas.microsoft.com/office/powerpoint/2010/main" val="1141778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A64E2-1EC1-1D46-88EC-42E58A2736FC}"/>
              </a:ext>
            </a:extLst>
          </p:cNvPr>
          <p:cNvSpPr>
            <a:spLocks noGrp="1"/>
          </p:cNvSpPr>
          <p:nvPr>
            <p:ph type="title"/>
          </p:nvPr>
        </p:nvSpPr>
        <p:spPr>
          <a:xfrm>
            <a:off x="788068" y="0"/>
            <a:ext cx="9753600" cy="800915"/>
          </a:xfrm>
        </p:spPr>
        <p:txBody>
          <a:bodyPr anchor="b">
            <a:normAutofit/>
          </a:bodyPr>
          <a:lstStyle/>
          <a:p>
            <a:pPr algn="ctr"/>
            <a:r>
              <a:rPr lang="en-US" dirty="0">
                <a:solidFill>
                  <a:srgbClr val="EF6730"/>
                </a:solidFill>
                <a:latin typeface="American Typewriter" panose="02090604020004020304" pitchFamily="18" charset="77"/>
              </a:rPr>
              <a:t>RECORDS OF CLOSED MEETINGS</a:t>
            </a:r>
            <a:endParaRPr lang="en-US" dirty="0"/>
          </a:p>
        </p:txBody>
      </p:sp>
      <p:sp>
        <p:nvSpPr>
          <p:cNvPr id="9" name="Content Placeholder 2">
            <a:extLst>
              <a:ext uri="{FF2B5EF4-FFF2-40B4-BE49-F238E27FC236}">
                <a16:creationId xmlns:a16="http://schemas.microsoft.com/office/drawing/2014/main" id="{ECE77965-FD1F-4FBF-86CC-755A701004EF}"/>
              </a:ext>
            </a:extLst>
          </p:cNvPr>
          <p:cNvSpPr>
            <a:spLocks noGrp="1"/>
          </p:cNvSpPr>
          <p:nvPr>
            <p:ph idx="1"/>
          </p:nvPr>
        </p:nvSpPr>
        <p:spPr>
          <a:xfrm>
            <a:off x="884322" y="843550"/>
            <a:ext cx="10335126" cy="5635455"/>
          </a:xfrm>
        </p:spPr>
        <p:txBody>
          <a:bodyPr>
            <a:normAutofit fontScale="25000" lnSpcReduction="20000"/>
          </a:bodyPr>
          <a:lstStyle/>
          <a:p>
            <a:pPr marL="60958" indent="0">
              <a:buNone/>
            </a:pPr>
            <a:r>
              <a:rPr lang="en-US" sz="7466" dirty="0"/>
              <a:t>A public body</a:t>
            </a:r>
          </a:p>
          <a:p>
            <a:pPr marL="60958" indent="0">
              <a:buNone/>
            </a:pPr>
            <a:r>
              <a:rPr lang="en-US" sz="7466" i="1" dirty="0"/>
              <a:t>	</a:t>
            </a:r>
            <a:r>
              <a:rPr lang="en-US" sz="7466" i="1" u="sng" dirty="0"/>
              <a:t>Shall</a:t>
            </a:r>
            <a:r>
              <a:rPr lang="en-US" sz="7466" i="1" dirty="0"/>
              <a:t> record</a:t>
            </a:r>
            <a:r>
              <a:rPr lang="en-US" sz="7466" dirty="0"/>
              <a:t> the closed portion of the meeting; </a:t>
            </a:r>
            <a:r>
              <a:rPr lang="en-US" sz="7466" i="1" dirty="0"/>
              <a:t>and</a:t>
            </a:r>
          </a:p>
          <a:p>
            <a:pPr marL="60958" indent="0">
              <a:buNone/>
            </a:pPr>
            <a:r>
              <a:rPr lang="en-US" sz="7466" i="1" dirty="0"/>
              <a:t>	may</a:t>
            </a:r>
            <a:r>
              <a:rPr lang="en-US" sz="7466" dirty="0"/>
              <a:t> </a:t>
            </a:r>
            <a:r>
              <a:rPr lang="en-US" sz="7466" i="1" dirty="0"/>
              <a:t>keep detailed written minutes </a:t>
            </a:r>
            <a:r>
              <a:rPr lang="en-US" sz="7466" dirty="0"/>
              <a:t>that disclose the content of the closed portion 	of the meeting.</a:t>
            </a:r>
          </a:p>
          <a:p>
            <a:pPr marL="60958" indent="0">
              <a:buNone/>
            </a:pPr>
            <a:r>
              <a:rPr lang="en-US" sz="7466" dirty="0"/>
              <a:t>The recording </a:t>
            </a:r>
            <a:r>
              <a:rPr lang="en-US" sz="7466" i="1" dirty="0"/>
              <a:t>and</a:t>
            </a:r>
            <a:r>
              <a:rPr lang="en-US" sz="7466" dirty="0"/>
              <a:t> any minutes of a closed meeting shall include:</a:t>
            </a:r>
          </a:p>
          <a:p>
            <a:pPr marL="60958" indent="0">
              <a:buNone/>
            </a:pPr>
            <a:r>
              <a:rPr lang="en-US" sz="7466" dirty="0"/>
              <a:t>	- the date, time, and place of the meeting;</a:t>
            </a:r>
          </a:p>
          <a:p>
            <a:pPr marL="60958" indent="0">
              <a:buNone/>
            </a:pPr>
            <a:r>
              <a:rPr lang="en-US" sz="7466" dirty="0"/>
              <a:t>	- the names of members present and absent; and</a:t>
            </a:r>
          </a:p>
          <a:p>
            <a:pPr marL="60958" indent="0">
              <a:buNone/>
            </a:pPr>
            <a:r>
              <a:rPr lang="en-US" sz="7466" dirty="0"/>
              <a:t>	- the names of all others present except where the disclosure would infringe 	  	  on the confidentiality necessary to fulfill the original purpose of closing the           	  	  meeting.</a:t>
            </a:r>
          </a:p>
          <a:p>
            <a:pPr marL="60958" indent="0">
              <a:buNone/>
            </a:pPr>
            <a:r>
              <a:rPr lang="en-US" sz="7466" dirty="0">
                <a:solidFill>
                  <a:srgbClr val="FF9900"/>
                </a:solidFill>
              </a:rPr>
              <a:t>If a public body closes a meeting to discuss the character, professional competence, or physical or mental health of an individual; </a:t>
            </a:r>
            <a:r>
              <a:rPr lang="en-US" sz="7466" i="1" dirty="0">
                <a:solidFill>
                  <a:srgbClr val="FF9900"/>
                </a:solidFill>
              </a:rPr>
              <a:t>or</a:t>
            </a:r>
            <a:r>
              <a:rPr lang="en-US" sz="7466" dirty="0">
                <a:solidFill>
                  <a:srgbClr val="FF9900"/>
                </a:solidFill>
              </a:rPr>
              <a:t> to discuss deployment of security personnel, devices, or systems; </a:t>
            </a:r>
          </a:p>
          <a:p>
            <a:pPr marL="60958" indent="0">
              <a:buNone/>
            </a:pPr>
            <a:r>
              <a:rPr lang="en-US" sz="7466" dirty="0">
                <a:solidFill>
                  <a:srgbClr val="FF9900"/>
                </a:solidFill>
              </a:rPr>
              <a:t>	</a:t>
            </a:r>
            <a:r>
              <a:rPr lang="en-US" sz="7466" i="1" dirty="0">
                <a:solidFill>
                  <a:srgbClr val="FF9900"/>
                </a:solidFill>
              </a:rPr>
              <a:t>then</a:t>
            </a:r>
            <a:r>
              <a:rPr lang="en-US" sz="7466" dirty="0">
                <a:solidFill>
                  <a:srgbClr val="FF9900"/>
                </a:solidFill>
              </a:rPr>
              <a:t> </a:t>
            </a:r>
            <a:r>
              <a:rPr lang="en-US" sz="7466" u="sng" dirty="0">
                <a:solidFill>
                  <a:srgbClr val="FF9900"/>
                </a:solidFill>
              </a:rPr>
              <a:t>no recording is necessary</a:t>
            </a:r>
            <a:r>
              <a:rPr lang="en-US" sz="7466" dirty="0">
                <a:solidFill>
                  <a:srgbClr val="FF9900"/>
                </a:solidFill>
              </a:rPr>
              <a:t>, </a:t>
            </a:r>
          </a:p>
          <a:p>
            <a:pPr marL="60958" indent="0">
              <a:buNone/>
            </a:pPr>
            <a:r>
              <a:rPr lang="en-US" sz="7466" dirty="0">
                <a:solidFill>
                  <a:srgbClr val="FF9900"/>
                </a:solidFill>
              </a:rPr>
              <a:t>	</a:t>
            </a:r>
            <a:r>
              <a:rPr lang="en-US" sz="7466" i="1" dirty="0">
                <a:solidFill>
                  <a:srgbClr val="FF9900"/>
                </a:solidFill>
              </a:rPr>
              <a:t>but</a:t>
            </a:r>
            <a:r>
              <a:rPr lang="en-US" sz="7466" dirty="0">
                <a:solidFill>
                  <a:srgbClr val="FF9900"/>
                </a:solidFill>
              </a:rPr>
              <a:t> the person presiding </a:t>
            </a:r>
            <a:r>
              <a:rPr lang="en-US" sz="7466" u="sng" dirty="0">
                <a:solidFill>
                  <a:srgbClr val="FF9900"/>
                </a:solidFill>
              </a:rPr>
              <a:t>must sign a sworn statement</a:t>
            </a:r>
            <a:r>
              <a:rPr lang="en-US" sz="7466" dirty="0">
                <a:solidFill>
                  <a:srgbClr val="FF9900"/>
                </a:solidFill>
              </a:rPr>
              <a:t> affirming that the sole 	purpose for closing the meeting was to discuss one of those two purposes.</a:t>
            </a:r>
            <a:r>
              <a:rPr lang="en-US" sz="6400" b="1" dirty="0">
                <a:solidFill>
                  <a:srgbClr val="FF9900"/>
                </a:solidFill>
                <a:effectLst/>
                <a:latin typeface="adobe-clean"/>
              </a:rPr>
              <a:t> </a:t>
            </a:r>
          </a:p>
          <a:p>
            <a:pPr marL="60958" indent="0">
              <a:buNone/>
            </a:pPr>
            <a:r>
              <a:rPr lang="en-US" sz="6400" b="1" dirty="0">
                <a:solidFill>
                  <a:srgbClr val="000000"/>
                </a:solidFill>
                <a:latin typeface="adobe-clean"/>
              </a:rPr>
              <a:t>	C</a:t>
            </a:r>
            <a:r>
              <a:rPr lang="en-US" sz="6400" b="1" dirty="0">
                <a:solidFill>
                  <a:srgbClr val="000000"/>
                </a:solidFill>
                <a:effectLst/>
                <a:latin typeface="adobe-clean"/>
              </a:rPr>
              <a:t>opy and paste this link into your browser for a copy of a blank affidavit:  </a:t>
            </a:r>
          </a:p>
          <a:p>
            <a:pPr marL="60958" indent="0">
              <a:buNone/>
            </a:pPr>
            <a:r>
              <a:rPr lang="en-US" sz="6400" b="1" dirty="0">
                <a:solidFill>
                  <a:srgbClr val="000000"/>
                </a:solidFill>
                <a:latin typeface="adobe-clean"/>
              </a:rPr>
              <a:t>	</a:t>
            </a:r>
            <a:r>
              <a:rPr lang="en-US" sz="6400" b="1" dirty="0">
                <a:solidFill>
                  <a:srgbClr val="000000"/>
                </a:solidFill>
                <a:effectLst/>
                <a:latin typeface="adobe-clean"/>
              </a:rPr>
              <a:t>https://</a:t>
            </a:r>
            <a:r>
              <a:rPr lang="en-US" sz="6400" b="1" dirty="0" err="1">
                <a:solidFill>
                  <a:srgbClr val="000000"/>
                </a:solidFill>
                <a:effectLst/>
                <a:latin typeface="adobe-clean"/>
              </a:rPr>
              <a:t>acrobat.adobe.com</a:t>
            </a:r>
            <a:r>
              <a:rPr lang="en-US" sz="6400" b="1" dirty="0">
                <a:solidFill>
                  <a:srgbClr val="000000"/>
                </a:solidFill>
                <a:effectLst/>
                <a:latin typeface="adobe-clean"/>
              </a:rPr>
              <a:t>/id/urn:aaid:sc:VA6C2:cdd2611c-d184-46bf-a085-ec86412a8808</a:t>
            </a:r>
            <a:endParaRPr lang="en-US" sz="7466" dirty="0"/>
          </a:p>
          <a:p>
            <a:endParaRPr lang="en-US" sz="4933" dirty="0"/>
          </a:p>
          <a:p>
            <a:pPr marL="0" indent="0">
              <a:buNone/>
            </a:pPr>
            <a:r>
              <a:rPr lang="en-US" dirty="0"/>
              <a:t>Utah Code Ann. § 52-4-203</a:t>
            </a:r>
          </a:p>
        </p:txBody>
      </p:sp>
      <p:sp>
        <p:nvSpPr>
          <p:cNvPr id="3" name="Right Arrow 2">
            <a:extLst>
              <a:ext uri="{FF2B5EF4-FFF2-40B4-BE49-F238E27FC236}">
                <a16:creationId xmlns:a16="http://schemas.microsoft.com/office/drawing/2014/main" id="{4C74E989-5B61-5A30-74FC-B133E499D74B}"/>
              </a:ext>
            </a:extLst>
          </p:cNvPr>
          <p:cNvSpPr/>
          <p:nvPr/>
        </p:nvSpPr>
        <p:spPr>
          <a:xfrm>
            <a:off x="1049422" y="1401346"/>
            <a:ext cx="711200" cy="6461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15834258"/>
      </p:ext>
    </p:extLst>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fade">
                                      <p:cBhvr>
                                        <p:cTn id="18" dur="500"/>
                                        <p:tgtEl>
                                          <p:spTgt spid="9">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500"/>
                                        <p:tgtEl>
                                          <p:spTgt spid="9">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
                                            <p:txEl>
                                              <p:pRg st="5" end="5"/>
                                            </p:txEl>
                                          </p:spTgt>
                                        </p:tgtEl>
                                        <p:attrNameLst>
                                          <p:attrName>style.visibility</p:attrName>
                                        </p:attrNameLst>
                                      </p:cBhvr>
                                      <p:to>
                                        <p:strVal val="visible"/>
                                      </p:to>
                                    </p:set>
                                    <p:animEffect transition="in" filter="fade">
                                      <p:cBhvr>
                                        <p:cTn id="24" dur="500"/>
                                        <p:tgtEl>
                                          <p:spTgt spid="9">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7" end="7"/>
                                            </p:txEl>
                                          </p:spTgt>
                                        </p:tgtEl>
                                        <p:attrNameLst>
                                          <p:attrName>style.visibility</p:attrName>
                                        </p:attrNameLst>
                                      </p:cBhvr>
                                      <p:to>
                                        <p:strVal val="visible"/>
                                      </p:to>
                                    </p:set>
                                    <p:animEffect transition="in" filter="fade">
                                      <p:cBhvr>
                                        <p:cTn id="32" dur="500"/>
                                        <p:tgtEl>
                                          <p:spTgt spid="9">
                                            <p:txEl>
                                              <p:pRg st="7" end="7"/>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9">
                                            <p:txEl>
                                              <p:pRg st="8" end="8"/>
                                            </p:txEl>
                                          </p:spTgt>
                                        </p:tgtEl>
                                        <p:attrNameLst>
                                          <p:attrName>style.visibility</p:attrName>
                                        </p:attrNameLst>
                                      </p:cBhvr>
                                      <p:to>
                                        <p:strVal val="visible"/>
                                      </p:to>
                                    </p:set>
                                    <p:animEffect transition="in" filter="fade">
                                      <p:cBhvr>
                                        <p:cTn id="35" dur="500"/>
                                        <p:tgtEl>
                                          <p:spTgt spid="9">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9">
                                            <p:txEl>
                                              <p:pRg st="9" end="9"/>
                                            </p:txEl>
                                          </p:spTgt>
                                        </p:tgtEl>
                                        <p:attrNameLst>
                                          <p:attrName>style.visibility</p:attrName>
                                        </p:attrNameLst>
                                      </p:cBhvr>
                                      <p:to>
                                        <p:strVal val="visible"/>
                                      </p:to>
                                    </p:set>
                                    <p:animEffect transition="in" filter="fade">
                                      <p:cBhvr>
                                        <p:cTn id="38" dur="500"/>
                                        <p:tgtEl>
                                          <p:spTgt spid="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FB17E-85D6-B349-8738-F1A2A8B34B09}"/>
              </a:ext>
            </a:extLst>
          </p:cNvPr>
          <p:cNvSpPr>
            <a:spLocks noGrp="1"/>
          </p:cNvSpPr>
          <p:nvPr>
            <p:ph type="title"/>
          </p:nvPr>
        </p:nvSpPr>
        <p:spPr>
          <a:xfrm>
            <a:off x="1097280" y="469300"/>
            <a:ext cx="9753600" cy="914399"/>
          </a:xfrm>
        </p:spPr>
        <p:txBody>
          <a:bodyPr anchor="b">
            <a:normAutofit/>
          </a:bodyPr>
          <a:lstStyle/>
          <a:p>
            <a:pPr algn="ctr"/>
            <a:r>
              <a:rPr lang="en-US" dirty="0">
                <a:solidFill>
                  <a:srgbClr val="EF6730"/>
                </a:solidFill>
                <a:latin typeface="American Typewriter" panose="02090604020004020304" pitchFamily="18" charset="77"/>
                <a:cs typeface="Algerian" panose="020F0502020204030204" pitchFamily="34" charset="0"/>
              </a:rPr>
              <a:t>E n f o r c e m e n t</a:t>
            </a:r>
            <a:endParaRPr lang="en-US" dirty="0">
              <a:solidFill>
                <a:srgbClr val="EF6730"/>
              </a:solidFill>
              <a:latin typeface="American Typewriter" panose="02090604020004020304" pitchFamily="18" charset="77"/>
            </a:endParaRPr>
          </a:p>
        </p:txBody>
      </p:sp>
      <p:sp>
        <p:nvSpPr>
          <p:cNvPr id="8" name="Content Placeholder 2">
            <a:extLst>
              <a:ext uri="{FF2B5EF4-FFF2-40B4-BE49-F238E27FC236}">
                <a16:creationId xmlns:a16="http://schemas.microsoft.com/office/drawing/2014/main" id="{F98AAB25-C83C-4240-BCB4-E9EF196D215C}"/>
              </a:ext>
            </a:extLst>
          </p:cNvPr>
          <p:cNvSpPr>
            <a:spLocks noGrp="1"/>
          </p:cNvSpPr>
          <p:nvPr>
            <p:ph sz="quarter" idx="13"/>
          </p:nvPr>
        </p:nvSpPr>
        <p:spPr>
          <a:xfrm>
            <a:off x="1219200" y="2209800"/>
            <a:ext cx="4754880" cy="3860800"/>
          </a:xfrm>
        </p:spPr>
        <p:txBody>
          <a:bodyPr>
            <a:normAutofit/>
          </a:bodyPr>
          <a:lstStyle/>
          <a:p>
            <a:r>
              <a:rPr lang="en-US" dirty="0"/>
              <a:t>County Attorney and Attorney General</a:t>
            </a:r>
          </a:p>
          <a:p>
            <a:r>
              <a:rPr lang="en-US" dirty="0"/>
              <a:t>Any party denied a right by the action taken </a:t>
            </a:r>
          </a:p>
          <a:p>
            <a:r>
              <a:rPr lang="en-US" dirty="0"/>
              <a:t>Court may order compliance and enjoin violation</a:t>
            </a:r>
          </a:p>
          <a:p>
            <a:r>
              <a:rPr lang="en-US" dirty="0"/>
              <a:t>Aggrieved party may recover attorneys’ fees</a:t>
            </a:r>
          </a:p>
          <a:p>
            <a:endParaRPr lang="en-US" dirty="0"/>
          </a:p>
        </p:txBody>
      </p:sp>
      <p:pic>
        <p:nvPicPr>
          <p:cNvPr id="5" name="Content Placeholder 4" descr="A picture containing logo&#10;&#10;Description automatically generated">
            <a:extLst>
              <a:ext uri="{FF2B5EF4-FFF2-40B4-BE49-F238E27FC236}">
                <a16:creationId xmlns:a16="http://schemas.microsoft.com/office/drawing/2014/main" id="{0F8706CA-4FEB-6941-B7FA-052AE6D9DC73}"/>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6825529" y="2413001"/>
            <a:ext cx="3589193" cy="3454399"/>
          </a:xfrm>
        </p:spPr>
      </p:pic>
      <p:sp>
        <p:nvSpPr>
          <p:cNvPr id="6" name="TextBox 5">
            <a:extLst>
              <a:ext uri="{FF2B5EF4-FFF2-40B4-BE49-F238E27FC236}">
                <a16:creationId xmlns:a16="http://schemas.microsoft.com/office/drawing/2014/main" id="{FB0C64DE-CC68-154F-B99F-BA8845A1F1CD}"/>
              </a:ext>
            </a:extLst>
          </p:cNvPr>
          <p:cNvSpPr txBox="1"/>
          <p:nvPr/>
        </p:nvSpPr>
        <p:spPr>
          <a:xfrm>
            <a:off x="2506277" y="6070600"/>
            <a:ext cx="7423291" cy="318100"/>
          </a:xfrm>
          <a:prstGeom prst="rect">
            <a:avLst/>
          </a:prstGeom>
          <a:noFill/>
        </p:spPr>
        <p:txBody>
          <a:bodyPr wrap="square" rtlCol="0">
            <a:spAutoFit/>
          </a:bodyPr>
          <a:lstStyle/>
          <a:p>
            <a:pPr algn="ctr"/>
            <a:r>
              <a:rPr lang="en-US" sz="1467" dirty="0">
                <a:hlinkClick r:id="rId3"/>
              </a:rPr>
              <a:t>Utah Code § 52-4-303</a:t>
            </a:r>
            <a:endParaRPr lang="en-US" sz="1467" dirty="0"/>
          </a:p>
        </p:txBody>
      </p:sp>
    </p:spTree>
    <p:extLst>
      <p:ext uri="{BB962C8B-B14F-4D97-AF65-F5344CB8AC3E}">
        <p14:creationId xmlns:p14="http://schemas.microsoft.com/office/powerpoint/2010/main" val="387637498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C1B1A4-4636-2F49-BB78-A8D1DC1EEC63}"/>
              </a:ext>
            </a:extLst>
          </p:cNvPr>
          <p:cNvSpPr>
            <a:spLocks noGrp="1"/>
          </p:cNvSpPr>
          <p:nvPr>
            <p:ph type="title"/>
          </p:nvPr>
        </p:nvSpPr>
        <p:spPr>
          <a:xfrm>
            <a:off x="87815" y="198521"/>
            <a:ext cx="3932237" cy="1143000"/>
          </a:xfrm>
        </p:spPr>
        <p:txBody>
          <a:bodyPr anchor="b">
            <a:normAutofit fontScale="90000"/>
          </a:bodyPr>
          <a:lstStyle/>
          <a:p>
            <a:r>
              <a:rPr lang="en-US" sz="3733" dirty="0">
                <a:latin typeface="+mn-lt"/>
              </a:rPr>
              <a:t>Non-Criminal Remedies:</a:t>
            </a:r>
          </a:p>
        </p:txBody>
      </p:sp>
      <p:sp>
        <p:nvSpPr>
          <p:cNvPr id="6" name="Text Placeholder 5">
            <a:extLst>
              <a:ext uri="{FF2B5EF4-FFF2-40B4-BE49-F238E27FC236}">
                <a16:creationId xmlns:a16="http://schemas.microsoft.com/office/drawing/2014/main" id="{A362511A-1F84-3B44-AF58-D6905C9D2380}"/>
              </a:ext>
            </a:extLst>
          </p:cNvPr>
          <p:cNvSpPr>
            <a:spLocks noGrp="1"/>
          </p:cNvSpPr>
          <p:nvPr>
            <p:ph type="body" sz="half" idx="2"/>
          </p:nvPr>
        </p:nvSpPr>
        <p:spPr>
          <a:xfrm>
            <a:off x="0" y="3134227"/>
            <a:ext cx="3932237" cy="4268788"/>
          </a:xfrm>
        </p:spPr>
        <p:txBody>
          <a:bodyPr>
            <a:normAutofit/>
          </a:bodyPr>
          <a:lstStyle/>
          <a:p>
            <a:r>
              <a:rPr lang="en-US" sz="2133" dirty="0"/>
              <a:t>Voiding Final Action</a:t>
            </a:r>
            <a:r>
              <a:rPr lang="en-US" dirty="0"/>
              <a:t>	</a:t>
            </a:r>
          </a:p>
        </p:txBody>
      </p:sp>
      <p:graphicFrame>
        <p:nvGraphicFramePr>
          <p:cNvPr id="10" name="Content Placeholder 7">
            <a:extLst>
              <a:ext uri="{FF2B5EF4-FFF2-40B4-BE49-F238E27FC236}">
                <a16:creationId xmlns:a16="http://schemas.microsoft.com/office/drawing/2014/main" id="{71393BC4-35F4-41B3-DAD4-9C3B26F3719B}"/>
              </a:ext>
            </a:extLst>
          </p:cNvPr>
          <p:cNvGraphicFramePr>
            <a:graphicFrameLocks noGrp="1"/>
          </p:cNvGraphicFramePr>
          <p:nvPr>
            <p:ph idx="1"/>
            <p:extLst>
              <p:ext uri="{D42A27DB-BD31-4B8C-83A1-F6EECF244321}">
                <p14:modId xmlns:p14="http://schemas.microsoft.com/office/powerpoint/2010/main" val="2922154739"/>
              </p:ext>
            </p:extLst>
          </p:nvPr>
        </p:nvGraphicFramePr>
        <p:xfrm>
          <a:off x="3932237" y="1100890"/>
          <a:ext cx="7652500" cy="5277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6238493"/>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1F39FD-BD6B-5E44-AB00-F510BC2F5ED9}"/>
              </a:ext>
            </a:extLst>
          </p:cNvPr>
          <p:cNvSpPr>
            <a:spLocks noGrp="1"/>
          </p:cNvSpPr>
          <p:nvPr>
            <p:ph type="title"/>
          </p:nvPr>
        </p:nvSpPr>
        <p:spPr>
          <a:xfrm>
            <a:off x="1219199" y="342233"/>
            <a:ext cx="3934581" cy="1828800"/>
          </a:xfrm>
        </p:spPr>
        <p:txBody>
          <a:bodyPr>
            <a:noAutofit/>
          </a:bodyPr>
          <a:lstStyle/>
          <a:p>
            <a:pPr algn="ctr"/>
            <a:r>
              <a:rPr lang="en-US" sz="2667" dirty="0"/>
              <a:t>Intentionally Violating </a:t>
            </a:r>
            <a:r>
              <a:rPr lang="en-US" sz="2667" dirty="0">
                <a:solidFill>
                  <a:srgbClr val="EF6730"/>
                </a:solidFill>
                <a:latin typeface="American Typewriter" panose="02090604020004020304" pitchFamily="18" charset="77"/>
              </a:rPr>
              <a:t>Open Meetings </a:t>
            </a:r>
            <a:r>
              <a:rPr lang="en-US" sz="2667" dirty="0"/>
              <a:t>Provisions: What Can Happen?</a:t>
            </a:r>
          </a:p>
        </p:txBody>
      </p:sp>
      <p:sp>
        <p:nvSpPr>
          <p:cNvPr id="6" name="Content Placeholder 5">
            <a:extLst>
              <a:ext uri="{FF2B5EF4-FFF2-40B4-BE49-F238E27FC236}">
                <a16:creationId xmlns:a16="http://schemas.microsoft.com/office/drawing/2014/main" id="{2AE19EA7-B3F6-E445-A498-D7637B90F588}"/>
              </a:ext>
            </a:extLst>
          </p:cNvPr>
          <p:cNvSpPr>
            <a:spLocks noGrp="1"/>
          </p:cNvSpPr>
          <p:nvPr>
            <p:ph idx="1"/>
          </p:nvPr>
        </p:nvSpPr>
        <p:spPr>
          <a:xfrm>
            <a:off x="5491732" y="1407639"/>
            <a:ext cx="5610464" cy="5515924"/>
          </a:xfrm>
        </p:spPr>
        <p:txBody>
          <a:bodyPr>
            <a:normAutofit/>
          </a:bodyPr>
          <a:lstStyle/>
          <a:p>
            <a:pPr marL="0" indent="0">
              <a:buNone/>
            </a:pPr>
            <a:r>
              <a:rPr lang="en-US" dirty="0"/>
              <a:t>In addition to any non-criminal penalty,</a:t>
            </a:r>
          </a:p>
          <a:p>
            <a:pPr marL="0" indent="0">
              <a:buNone/>
            </a:pPr>
            <a:endParaRPr lang="en-US" dirty="0"/>
          </a:p>
          <a:p>
            <a:pPr marL="0" indent="0">
              <a:buNone/>
            </a:pPr>
            <a:r>
              <a:rPr lang="en-US" dirty="0"/>
              <a:t>a member of a public body who </a:t>
            </a:r>
            <a:r>
              <a:rPr lang="en-US" u="sng" dirty="0"/>
              <a:t>knowingly or intentionally</a:t>
            </a:r>
            <a:r>
              <a:rPr lang="en-US" dirty="0"/>
              <a:t> violates or who knowingly or intentionally abets or advises in violation of the </a:t>
            </a:r>
            <a:r>
              <a:rPr lang="en-US" b="1" dirty="0">
                <a:solidFill>
                  <a:srgbClr val="EF6730"/>
                </a:solidFill>
                <a:latin typeface="American Typewriter" panose="02090604020004020304" pitchFamily="18" charset="77"/>
              </a:rPr>
              <a:t>Closed Meeting </a:t>
            </a:r>
            <a:r>
              <a:rPr lang="en-US" dirty="0"/>
              <a:t>provisions is guilty of a </a:t>
            </a:r>
            <a:r>
              <a:rPr lang="en-US" dirty="0">
                <a:solidFill>
                  <a:srgbClr val="EF6730"/>
                </a:solidFill>
              </a:rPr>
              <a:t>Class B misdemeanor </a:t>
            </a:r>
            <a:r>
              <a:rPr lang="en-US" dirty="0"/>
              <a:t>(6 months jail and/or $1000 fine)</a:t>
            </a:r>
          </a:p>
          <a:p>
            <a:pPr marL="0" indent="0">
              <a:buNone/>
            </a:pPr>
            <a:br>
              <a:rPr lang="en-US" dirty="0">
                <a:solidFill>
                  <a:srgbClr val="000000"/>
                </a:solidFill>
                <a:effectLst/>
                <a:latin typeface="Arial" panose="020B0604020202020204" pitchFamily="34" charset="0"/>
              </a:rPr>
            </a:br>
            <a:br>
              <a:rPr lang="en-US" dirty="0">
                <a:solidFill>
                  <a:srgbClr val="000000"/>
                </a:solidFill>
                <a:effectLst/>
                <a:latin typeface="Arial" panose="020B0604020202020204" pitchFamily="34" charset="0"/>
              </a:rPr>
            </a:br>
            <a:r>
              <a:rPr lang="en-US" sz="1800" dirty="0">
                <a:effectLst/>
              </a:rPr>
              <a:t>Utah Code § 52-4-305</a:t>
            </a:r>
            <a:endParaRPr lang="en-US" sz="1800" dirty="0"/>
          </a:p>
        </p:txBody>
      </p:sp>
      <p:sp>
        <p:nvSpPr>
          <p:cNvPr id="7" name="Text Placeholder 6">
            <a:extLst>
              <a:ext uri="{FF2B5EF4-FFF2-40B4-BE49-F238E27FC236}">
                <a16:creationId xmlns:a16="http://schemas.microsoft.com/office/drawing/2014/main" id="{EAE92C17-10D4-334A-A47F-C322F336C810}"/>
              </a:ext>
            </a:extLst>
          </p:cNvPr>
          <p:cNvSpPr>
            <a:spLocks noGrp="1"/>
          </p:cNvSpPr>
          <p:nvPr>
            <p:ph type="body" sz="half" idx="2"/>
          </p:nvPr>
        </p:nvSpPr>
        <p:spPr>
          <a:xfrm>
            <a:off x="1219200" y="2717800"/>
            <a:ext cx="3934581" cy="3098800"/>
          </a:xfrm>
        </p:spPr>
        <p:txBody>
          <a:bodyPr/>
          <a:lstStyle/>
          <a:p>
            <a:r>
              <a:rPr lang="en-US" dirty="0"/>
              <a:t> </a:t>
            </a:r>
          </a:p>
        </p:txBody>
      </p:sp>
      <p:pic>
        <p:nvPicPr>
          <p:cNvPr id="13" name="Picture 12">
            <a:extLst>
              <a:ext uri="{FF2B5EF4-FFF2-40B4-BE49-F238E27FC236}">
                <a16:creationId xmlns:a16="http://schemas.microsoft.com/office/drawing/2014/main" id="{4E3D9B1E-AE4C-6C4D-958B-EC48BEEA55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2616201"/>
            <a:ext cx="3934581" cy="3098800"/>
          </a:xfrm>
          <a:prstGeom prst="rect">
            <a:avLst/>
          </a:prstGeom>
        </p:spPr>
      </p:pic>
    </p:spTree>
    <p:extLst>
      <p:ext uri="{BB962C8B-B14F-4D97-AF65-F5344CB8AC3E}">
        <p14:creationId xmlns:p14="http://schemas.microsoft.com/office/powerpoint/2010/main" val="366825523"/>
      </p:ext>
    </p:extLst>
  </p:cSld>
  <p:clrMapOvr>
    <a:masterClrMapping/>
  </p:clrMapOvr>
  <mc:AlternateContent xmlns:mc="http://schemas.openxmlformats.org/markup-compatibility/2006">
    <mc:Choice xmlns:p14="http://schemas.microsoft.com/office/powerpoint/2010/main" Requires="p14">
      <p:transition spd="slow" p14:dur="4400">
        <p14:honeycomb/>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26386A1B-13D5-DA47-891D-8D970158A518}"/>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848" r="9848"/>
          <a:stretch>
            <a:fillRect/>
          </a:stretch>
        </p:blipFill>
        <p:spPr>
          <a:xfrm>
            <a:off x="5545889" y="1691773"/>
            <a:ext cx="5384800" cy="3352800"/>
          </a:xfrm>
        </p:spPr>
      </p:pic>
      <p:sp>
        <p:nvSpPr>
          <p:cNvPr id="9" name="Text Placeholder 8">
            <a:extLst>
              <a:ext uri="{FF2B5EF4-FFF2-40B4-BE49-F238E27FC236}">
                <a16:creationId xmlns:a16="http://schemas.microsoft.com/office/drawing/2014/main" id="{BD2D2487-4006-CE45-B2BE-D27F8EDECF8C}"/>
              </a:ext>
            </a:extLst>
          </p:cNvPr>
          <p:cNvSpPr>
            <a:spLocks noGrp="1"/>
          </p:cNvSpPr>
          <p:nvPr>
            <p:ph type="body" sz="half" idx="2"/>
          </p:nvPr>
        </p:nvSpPr>
        <p:spPr>
          <a:xfrm>
            <a:off x="1038726" y="1488573"/>
            <a:ext cx="3938016" cy="3556000"/>
          </a:xfrm>
        </p:spPr>
        <p:txBody>
          <a:bodyPr>
            <a:noAutofit/>
          </a:bodyPr>
          <a:lstStyle/>
          <a:p>
            <a:r>
              <a:rPr lang="en-US" sz="3200" dirty="0"/>
              <a:t>The presiding officer of a public body shall ensure that the body receives OPMA training on an annual basis</a:t>
            </a:r>
          </a:p>
          <a:p>
            <a:pPr algn="ctr"/>
            <a:endParaRPr lang="en-US" sz="1467" dirty="0"/>
          </a:p>
          <a:p>
            <a:pPr algn="ctr"/>
            <a:r>
              <a:rPr lang="en-US" sz="1467" dirty="0">
                <a:hlinkClick r:id="rId3"/>
              </a:rPr>
              <a:t>Utah Code § 52-4-104</a:t>
            </a:r>
            <a:endParaRPr lang="en-US" sz="1467" dirty="0"/>
          </a:p>
        </p:txBody>
      </p:sp>
      <p:sp>
        <p:nvSpPr>
          <p:cNvPr id="7" name="Title 6">
            <a:extLst>
              <a:ext uri="{FF2B5EF4-FFF2-40B4-BE49-F238E27FC236}">
                <a16:creationId xmlns:a16="http://schemas.microsoft.com/office/drawing/2014/main" id="{E39EB943-3C6A-D249-9C4D-9B6BCAC6570B}"/>
              </a:ext>
            </a:extLst>
          </p:cNvPr>
          <p:cNvSpPr>
            <a:spLocks noGrp="1"/>
          </p:cNvSpPr>
          <p:nvPr>
            <p:ph type="title"/>
          </p:nvPr>
        </p:nvSpPr>
        <p:spPr>
          <a:xfrm>
            <a:off x="864268" y="183150"/>
            <a:ext cx="9753600" cy="1219199"/>
          </a:xfrm>
        </p:spPr>
        <p:txBody>
          <a:bodyPr/>
          <a:lstStyle/>
          <a:p>
            <a:r>
              <a:rPr lang="en-US" dirty="0"/>
              <a:t>Training</a:t>
            </a:r>
          </a:p>
        </p:txBody>
      </p:sp>
    </p:spTree>
    <p:extLst>
      <p:ext uri="{BB962C8B-B14F-4D97-AF65-F5344CB8AC3E}">
        <p14:creationId xmlns:p14="http://schemas.microsoft.com/office/powerpoint/2010/main" val="25017839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C7A8C4-BC72-D845-B2A2-43A7785BD028}"/>
              </a:ext>
            </a:extLst>
          </p:cNvPr>
          <p:cNvSpPr>
            <a:spLocks noGrp="1"/>
          </p:cNvSpPr>
          <p:nvPr>
            <p:ph type="title"/>
          </p:nvPr>
        </p:nvSpPr>
        <p:spPr>
          <a:xfrm>
            <a:off x="1219200" y="787402"/>
            <a:ext cx="9753600" cy="1117599"/>
          </a:xfrm>
        </p:spPr>
        <p:txBody>
          <a:bodyPr>
            <a:normAutofit/>
          </a:bodyPr>
          <a:lstStyle/>
          <a:p>
            <a:pPr algn="ctr"/>
            <a:r>
              <a:rPr lang="en-US" dirty="0"/>
              <a:t>Common Violations of OPMA	</a:t>
            </a:r>
          </a:p>
        </p:txBody>
      </p:sp>
      <p:sp>
        <p:nvSpPr>
          <p:cNvPr id="6" name="Content Placeholder 5">
            <a:extLst>
              <a:ext uri="{FF2B5EF4-FFF2-40B4-BE49-F238E27FC236}">
                <a16:creationId xmlns:a16="http://schemas.microsoft.com/office/drawing/2014/main" id="{81BAAC3B-8AEB-8745-9D4C-5E2E3130CFFF}"/>
              </a:ext>
            </a:extLst>
          </p:cNvPr>
          <p:cNvSpPr>
            <a:spLocks noGrp="1"/>
          </p:cNvSpPr>
          <p:nvPr>
            <p:ph idx="1"/>
          </p:nvPr>
        </p:nvSpPr>
        <p:spPr>
          <a:xfrm>
            <a:off x="1219200" y="2209801"/>
            <a:ext cx="9753600" cy="4099561"/>
          </a:xfrm>
        </p:spPr>
        <p:txBody>
          <a:bodyPr>
            <a:normAutofit/>
          </a:bodyPr>
          <a:lstStyle/>
          <a:p>
            <a:r>
              <a:rPr lang="en-US" dirty="0"/>
              <a:t>Closing meeting without members of the public body voting first in an open meeting to close the meeting</a:t>
            </a:r>
          </a:p>
          <a:p>
            <a:r>
              <a:rPr lang="en-US" dirty="0"/>
              <a:t>Conducting a closed meeting for reasons other than those allowed by OPMA</a:t>
            </a:r>
          </a:p>
          <a:p>
            <a:r>
              <a:rPr lang="en-US" dirty="0"/>
              <a:t>Taking official or final action in a closed meeting</a:t>
            </a:r>
          </a:p>
          <a:p>
            <a:r>
              <a:rPr lang="en-US" dirty="0"/>
              <a:t>Failing to properly provide notice of a public meeting (notice or reasonable specificity)</a:t>
            </a:r>
          </a:p>
          <a:p>
            <a:r>
              <a:rPr lang="en-US" dirty="0"/>
              <a:t>Although not a specific violation of the Act, it is a potential “due process” violation to allow public comment on a pending application where the applicant has not been given prior notice</a:t>
            </a:r>
          </a:p>
        </p:txBody>
      </p:sp>
    </p:spTree>
    <p:extLst>
      <p:ext uri="{BB962C8B-B14F-4D97-AF65-F5344CB8AC3E}">
        <p14:creationId xmlns:p14="http://schemas.microsoft.com/office/powerpoint/2010/main" val="400026888"/>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A295-4D70-5E41-8913-5BFAF8EE1917}"/>
              </a:ext>
            </a:extLst>
          </p:cNvPr>
          <p:cNvSpPr>
            <a:spLocks noGrp="1"/>
          </p:cNvSpPr>
          <p:nvPr>
            <p:ph type="title"/>
          </p:nvPr>
        </p:nvSpPr>
        <p:spPr>
          <a:xfrm>
            <a:off x="1219200" y="169647"/>
            <a:ext cx="9753600" cy="1457959"/>
          </a:xfrm>
        </p:spPr>
        <p:txBody>
          <a:bodyPr>
            <a:normAutofit/>
          </a:bodyPr>
          <a:lstStyle/>
          <a:p>
            <a:pPr algn="ctr"/>
            <a:r>
              <a:rPr lang="en-US" dirty="0"/>
              <a:t>Parting Tips and Helpful Suggestions</a:t>
            </a:r>
          </a:p>
        </p:txBody>
      </p:sp>
      <p:sp>
        <p:nvSpPr>
          <p:cNvPr id="3" name="Content Placeholder 2">
            <a:extLst>
              <a:ext uri="{FF2B5EF4-FFF2-40B4-BE49-F238E27FC236}">
                <a16:creationId xmlns:a16="http://schemas.microsoft.com/office/drawing/2014/main" id="{FA5BBE4A-D069-0E40-B7E3-883A1CF1898F}"/>
              </a:ext>
            </a:extLst>
          </p:cNvPr>
          <p:cNvSpPr>
            <a:spLocks noGrp="1"/>
          </p:cNvSpPr>
          <p:nvPr>
            <p:ph idx="1"/>
          </p:nvPr>
        </p:nvSpPr>
        <p:spPr>
          <a:xfrm>
            <a:off x="1219200" y="1536702"/>
            <a:ext cx="9753600" cy="3962399"/>
          </a:xfrm>
        </p:spPr>
        <p:txBody>
          <a:bodyPr>
            <a:normAutofit fontScale="85000" lnSpcReduction="10000"/>
          </a:bodyPr>
          <a:lstStyle/>
          <a:p>
            <a:r>
              <a:rPr lang="en-US" dirty="0"/>
              <a:t>Provide 24-hour notice</a:t>
            </a:r>
          </a:p>
          <a:p>
            <a:r>
              <a:rPr lang="en-US" dirty="0"/>
              <a:t>Be specific with agenda items</a:t>
            </a:r>
          </a:p>
          <a:p>
            <a:r>
              <a:rPr lang="en-US" dirty="0"/>
              <a:t>No ‘old business’ and ‘new business’</a:t>
            </a:r>
          </a:p>
          <a:p>
            <a:r>
              <a:rPr lang="en-US" dirty="0"/>
              <a:t>“Action taken on items discussed in closed meeting” is not enough</a:t>
            </a:r>
          </a:p>
          <a:p>
            <a:r>
              <a:rPr lang="en-US" dirty="0"/>
              <a:t>Close meetings only for allowed statutory purposes and follow the process</a:t>
            </a:r>
          </a:p>
          <a:p>
            <a:r>
              <a:rPr lang="en-US" dirty="0"/>
              <a:t>Don’t text each other during meetings</a:t>
            </a:r>
          </a:p>
          <a:p>
            <a:r>
              <a:rPr lang="en-US" dirty="0"/>
              <a:t>Don’t have "meetings” outside of the noticed meetings</a:t>
            </a:r>
          </a:p>
          <a:p>
            <a:r>
              <a:rPr lang="en-US" dirty="0"/>
              <a:t>Err on the side of transparency</a:t>
            </a:r>
          </a:p>
          <a:p>
            <a:r>
              <a:rPr lang="en-US" dirty="0"/>
              <a:t>When in doubt, consult your local friendly deputy county attorneys or the County Attorney at the Summit County Attorney’s Office </a:t>
            </a:r>
          </a:p>
          <a:p>
            <a:endParaRPr lang="en-US" dirty="0"/>
          </a:p>
        </p:txBody>
      </p:sp>
      <p:pic>
        <p:nvPicPr>
          <p:cNvPr id="5" name="Picture 4" descr="Group of people posing for a photo">
            <a:extLst>
              <a:ext uri="{FF2B5EF4-FFF2-40B4-BE49-F238E27FC236}">
                <a16:creationId xmlns:a16="http://schemas.microsoft.com/office/drawing/2014/main" id="{7E61C576-35A4-0D56-6A61-9E8642DFE7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6000" y="5575302"/>
            <a:ext cx="3004787" cy="1193799"/>
          </a:xfrm>
          <a:prstGeom prst="rect">
            <a:avLst/>
          </a:prstGeom>
        </p:spPr>
      </p:pic>
    </p:spTree>
    <p:extLst>
      <p:ext uri="{BB962C8B-B14F-4D97-AF65-F5344CB8AC3E}">
        <p14:creationId xmlns:p14="http://schemas.microsoft.com/office/powerpoint/2010/main" val="3505576613"/>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952AC-477B-4CD4-A17E-30F43502CEF8}"/>
              </a:ext>
            </a:extLst>
          </p:cNvPr>
          <p:cNvSpPr>
            <a:spLocks noGrp="1"/>
          </p:cNvSpPr>
          <p:nvPr>
            <p:ph type="title"/>
          </p:nvPr>
        </p:nvSpPr>
        <p:spPr>
          <a:xfrm>
            <a:off x="607148" y="609599"/>
            <a:ext cx="5929773" cy="2362200"/>
          </a:xfrm>
        </p:spPr>
        <p:txBody>
          <a:bodyPr/>
          <a:lstStyle/>
          <a:p>
            <a:r>
              <a:rPr lang="en-US" dirty="0">
                <a:solidFill>
                  <a:srgbClr val="FFFF00"/>
                </a:solidFill>
              </a:rPr>
              <a:t>County Council Role</a:t>
            </a:r>
          </a:p>
        </p:txBody>
      </p:sp>
      <p:sp>
        <p:nvSpPr>
          <p:cNvPr id="4" name="Text Placeholder 3">
            <a:extLst>
              <a:ext uri="{FF2B5EF4-FFF2-40B4-BE49-F238E27FC236}">
                <a16:creationId xmlns:a16="http://schemas.microsoft.com/office/drawing/2014/main" id="{212C69B5-45DA-4C87-8D23-25965D0A5E62}"/>
              </a:ext>
            </a:extLst>
          </p:cNvPr>
          <p:cNvSpPr>
            <a:spLocks noGrp="1"/>
          </p:cNvSpPr>
          <p:nvPr>
            <p:ph type="body" sz="half" idx="2"/>
          </p:nvPr>
        </p:nvSpPr>
        <p:spPr>
          <a:xfrm>
            <a:off x="913793" y="2971799"/>
            <a:ext cx="6207443" cy="3789219"/>
          </a:xfrm>
        </p:spPr>
        <p:txBody>
          <a:bodyPr>
            <a:normAutofit fontScale="92500" lnSpcReduction="10000"/>
          </a:bodyPr>
          <a:lstStyle/>
          <a:p>
            <a:pPr marL="285750" indent="-285750" algn="l">
              <a:buFont typeface="Arial" panose="020B0604020202020204" pitchFamily="34" charset="0"/>
              <a:buChar char="•"/>
            </a:pPr>
            <a:r>
              <a:rPr lang="en-US" dirty="0"/>
              <a:t>Council appoints and removes ACB Members</a:t>
            </a:r>
          </a:p>
          <a:p>
            <a:pPr marL="285750" indent="-285750" algn="l">
              <a:buFont typeface="Arial" panose="020B0604020202020204" pitchFamily="34" charset="0"/>
              <a:buChar char="•"/>
            </a:pPr>
            <a:r>
              <a:rPr lang="en-US" dirty="0"/>
              <a:t>Council consents to the hire and discharge of the  Executive Officer</a:t>
            </a:r>
          </a:p>
          <a:p>
            <a:pPr marL="285750" indent="-285750" algn="l">
              <a:buFont typeface="Arial" panose="020B0604020202020204" pitchFamily="34" charset="0"/>
              <a:buChar char="•"/>
            </a:pPr>
            <a:r>
              <a:rPr lang="en-US" dirty="0"/>
              <a:t>Requires an ILA with County for legal services</a:t>
            </a:r>
          </a:p>
          <a:p>
            <a:pPr marL="285750" indent="-285750" algn="l">
              <a:buFont typeface="Arial" panose="020B0604020202020204" pitchFamily="34" charset="0"/>
              <a:buChar char="•"/>
            </a:pPr>
            <a:r>
              <a:rPr lang="en-US" dirty="0">
                <a:solidFill>
                  <a:srgbClr val="66FFFF"/>
                </a:solidFill>
              </a:rPr>
              <a:t>Power to un-delegate powers from the ACB:</a:t>
            </a:r>
          </a:p>
          <a:p>
            <a:pPr marL="742950" lvl="1" indent="-285750">
              <a:buFont typeface="Arial" panose="020B0604020202020204" pitchFamily="34" charset="0"/>
              <a:buChar char="•"/>
            </a:pPr>
            <a:r>
              <a:rPr lang="en-US" dirty="0"/>
              <a:t>Personnel (operates under a letter of authorization)</a:t>
            </a:r>
          </a:p>
          <a:p>
            <a:pPr marL="742950" lvl="1" indent="-285750">
              <a:buFont typeface="Arial" panose="020B0604020202020204" pitchFamily="34" charset="0"/>
              <a:buChar char="•"/>
            </a:pPr>
            <a:r>
              <a:rPr lang="en-US" dirty="0"/>
              <a:t>Budget</a:t>
            </a:r>
          </a:p>
          <a:p>
            <a:pPr marL="742950" lvl="1" indent="-285750">
              <a:buFont typeface="Arial" panose="020B0604020202020204" pitchFamily="34" charset="0"/>
              <a:buChar char="•"/>
            </a:pPr>
            <a:r>
              <a:rPr lang="en-US" dirty="0"/>
              <a:t>Bylaws, Policies, Procedures and Regulations</a:t>
            </a:r>
          </a:p>
          <a:p>
            <a:pPr marL="742950" lvl="1" indent="-285750">
              <a:buFont typeface="Arial" panose="020B0604020202020204" pitchFamily="34" charset="0"/>
              <a:buChar char="•"/>
            </a:pPr>
            <a:r>
              <a:rPr lang="en-US" dirty="0"/>
              <a:t>Eminent Domain</a:t>
            </a:r>
          </a:p>
          <a:p>
            <a:pPr marL="742950" lvl="1" indent="-285750">
              <a:buFont typeface="Arial" panose="020B0604020202020204" pitchFamily="34" charset="0"/>
              <a:buChar char="•"/>
            </a:pPr>
            <a:r>
              <a:rPr lang="en-US" dirty="0"/>
              <a:t>Real Property (Recreation Districts)</a:t>
            </a:r>
          </a:p>
          <a:p>
            <a:pPr marL="742950" lvl="1" indent="-285750">
              <a:buFont typeface="Arial" panose="020B0604020202020204" pitchFamily="34" charset="0"/>
              <a:buChar char="•"/>
            </a:pPr>
            <a:r>
              <a:rPr lang="en-US" dirty="0"/>
              <a:t>Direct litigation (MRW)</a:t>
            </a:r>
          </a:p>
          <a:p>
            <a:pPr lvl="1"/>
            <a:endParaRPr lang="en-US" dirty="0"/>
          </a:p>
        </p:txBody>
      </p:sp>
      <p:pic>
        <p:nvPicPr>
          <p:cNvPr id="1028" name="Picture 4" descr="http://summitbuzz.com/wp-content/uploads/resources/SummitCountyFinalLogo.jpg">
            <a:extLst>
              <a:ext uri="{FF2B5EF4-FFF2-40B4-BE49-F238E27FC236}">
                <a16:creationId xmlns:a16="http://schemas.microsoft.com/office/drawing/2014/main" id="{BF37E743-6129-4CA2-B891-A52BFB161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413" y="208230"/>
            <a:ext cx="3861712" cy="199119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Summit County Council names new chair, vice chair | ParkRecord.com">
            <a:extLst>
              <a:ext uri="{FF2B5EF4-FFF2-40B4-BE49-F238E27FC236}">
                <a16:creationId xmlns:a16="http://schemas.microsoft.com/office/drawing/2014/main" id="{762E329D-005B-4BF4-9C46-F27CF05C7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921" y="895357"/>
            <a:ext cx="5068290" cy="338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0084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C69DC-2DE3-5640-A8CC-B22E74EBB187}"/>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64FCB94F-7CD0-FB4D-8F47-F672B7D9EEDF}"/>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516677" y="742888"/>
            <a:ext cx="3808427" cy="3594100"/>
          </a:xfrm>
        </p:spPr>
      </p:pic>
      <p:pic>
        <p:nvPicPr>
          <p:cNvPr id="6" name="Content Placeholder 5" descr="A picture containing text, book, staring&#10;&#10;Description automatically generated">
            <a:extLst>
              <a:ext uri="{FF2B5EF4-FFF2-40B4-BE49-F238E27FC236}">
                <a16:creationId xmlns:a16="http://schemas.microsoft.com/office/drawing/2014/main" id="{58EE37C2-452E-1C48-85A6-1467852FF105}"/>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558388" y="742888"/>
            <a:ext cx="3596217" cy="3596217"/>
          </a:xfrm>
        </p:spPr>
      </p:pic>
      <p:sp>
        <p:nvSpPr>
          <p:cNvPr id="7" name="TextBox 6">
            <a:extLst>
              <a:ext uri="{FF2B5EF4-FFF2-40B4-BE49-F238E27FC236}">
                <a16:creationId xmlns:a16="http://schemas.microsoft.com/office/drawing/2014/main" id="{7E16CE04-FBE7-FB45-A511-E5BBE7EB329E}"/>
              </a:ext>
            </a:extLst>
          </p:cNvPr>
          <p:cNvSpPr txBox="1"/>
          <p:nvPr/>
        </p:nvSpPr>
        <p:spPr>
          <a:xfrm>
            <a:off x="1930400" y="5054600"/>
            <a:ext cx="8127952" cy="1077218"/>
          </a:xfrm>
          <a:prstGeom prst="rect">
            <a:avLst/>
          </a:prstGeom>
          <a:noFill/>
        </p:spPr>
        <p:txBody>
          <a:bodyPr wrap="square" rtlCol="0">
            <a:spAutoFit/>
          </a:bodyPr>
          <a:lstStyle/>
          <a:p>
            <a:pPr algn="ctr"/>
            <a:r>
              <a:rPr lang="en-US" sz="3200" dirty="0">
                <a:solidFill>
                  <a:srgbClr val="EF6730"/>
                </a:solidFill>
              </a:rPr>
              <a:t>Please certify to your Chair that you attended this training.  </a:t>
            </a:r>
          </a:p>
        </p:txBody>
      </p:sp>
    </p:spTree>
    <p:extLst>
      <p:ext uri="{BB962C8B-B14F-4D97-AF65-F5344CB8AC3E}">
        <p14:creationId xmlns:p14="http://schemas.microsoft.com/office/powerpoint/2010/main" val="39946162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44210" y="1651247"/>
            <a:ext cx="7785716" cy="3036163"/>
          </a:xfrm>
          <a:prstGeom prst="rect">
            <a:avLst/>
          </a:prstGeom>
          <a:noFill/>
        </p:spPr>
        <p:txBody>
          <a:bodyPr wrap="square" rtlCol="0">
            <a:spAutoFit/>
          </a:bodyPr>
          <a:lstStyle/>
          <a:p>
            <a:endParaRPr lang="en-US" dirty="0"/>
          </a:p>
        </p:txBody>
      </p:sp>
      <p:sp>
        <p:nvSpPr>
          <p:cNvPr id="3" name="TextBox 2"/>
          <p:cNvSpPr txBox="1"/>
          <p:nvPr/>
        </p:nvSpPr>
        <p:spPr>
          <a:xfrm>
            <a:off x="2866566" y="664367"/>
            <a:ext cx="6596109" cy="769441"/>
          </a:xfrm>
          <a:prstGeom prst="rect">
            <a:avLst/>
          </a:prstGeom>
          <a:noFill/>
        </p:spPr>
        <p:txBody>
          <a:bodyPr wrap="square" rtlCol="0">
            <a:spAutoFit/>
          </a:bodyPr>
          <a:lstStyle/>
          <a:p>
            <a:r>
              <a:rPr lang="en-US" sz="4400" dirty="0">
                <a:solidFill>
                  <a:srgbClr val="FFFF00"/>
                </a:solidFill>
              </a:rPr>
              <a:t>Liability and Immunity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881" y="1787236"/>
            <a:ext cx="6478593" cy="4406397"/>
          </a:xfrm>
          <a:prstGeom prst="ellipse">
            <a:avLst/>
          </a:prstGeom>
          <a:ln>
            <a:noFill/>
          </a:ln>
          <a:effectLst>
            <a:softEdge rad="112500"/>
          </a:effectLst>
        </p:spPr>
      </p:pic>
    </p:spTree>
    <p:extLst>
      <p:ext uri="{BB962C8B-B14F-4D97-AF65-F5344CB8AC3E}">
        <p14:creationId xmlns:p14="http://schemas.microsoft.com/office/powerpoint/2010/main" val="1034763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765353" y="116774"/>
            <a:ext cx="10353761" cy="1326321"/>
          </a:xfrm>
        </p:spPr>
        <p:txBody>
          <a:bodyPr/>
          <a:lstStyle/>
          <a:p>
            <a:pPr eaLnBrk="1" hangingPunct="1">
              <a:defRPr/>
            </a:pPr>
            <a:r>
              <a:rPr lang="en-US" dirty="0">
                <a:solidFill>
                  <a:srgbClr val="FFFF00"/>
                </a:solidFill>
              </a:rPr>
              <a:t>Absolute Immunity</a:t>
            </a:r>
          </a:p>
        </p:txBody>
      </p:sp>
      <p:sp>
        <p:nvSpPr>
          <p:cNvPr id="3" name="Content Placeholder 2"/>
          <p:cNvSpPr>
            <a:spLocks noGrp="1"/>
          </p:cNvSpPr>
          <p:nvPr>
            <p:ph idx="1"/>
          </p:nvPr>
        </p:nvSpPr>
        <p:spPr>
          <a:xfrm>
            <a:off x="5272643" y="1068778"/>
            <a:ext cx="6673359" cy="5450775"/>
          </a:xfrm>
        </p:spPr>
        <p:txBody>
          <a:bodyPr>
            <a:normAutofit fontScale="85000" lnSpcReduction="10000"/>
          </a:bodyPr>
          <a:lstStyle/>
          <a:p>
            <a:pPr marL="274320" indent="-274320">
              <a:buFont typeface="Wingdings 2"/>
              <a:buChar char=""/>
              <a:defRPr/>
            </a:pPr>
            <a:endParaRPr lang="en-US" dirty="0"/>
          </a:p>
          <a:p>
            <a:pPr marL="274320" indent="-274320">
              <a:buFont typeface="Wingdings 2"/>
              <a:buChar char=""/>
              <a:defRPr/>
            </a:pPr>
            <a:r>
              <a:rPr lang="en-US" b="1" i="1" dirty="0">
                <a:solidFill>
                  <a:srgbClr val="66FFFF"/>
                </a:solidFill>
              </a:rPr>
              <a:t>Legislative</a:t>
            </a:r>
            <a:r>
              <a:rPr lang="en-US" dirty="0">
                <a:solidFill>
                  <a:srgbClr val="66FFFF"/>
                </a:solidFill>
              </a:rPr>
              <a:t> actions have “absolute immunity”</a:t>
            </a:r>
          </a:p>
          <a:p>
            <a:pPr marL="274320" indent="-274320">
              <a:buFont typeface="Wingdings 2"/>
              <a:buChar char=""/>
              <a:defRPr/>
            </a:pPr>
            <a:r>
              <a:rPr lang="en-US" dirty="0"/>
              <a:t>Legislative acts are not limited to the County Council.  Other bodies may be engaged in “legislative-type” actions.</a:t>
            </a:r>
          </a:p>
          <a:p>
            <a:pPr marL="274320" indent="-274320">
              <a:buFont typeface="Wingdings 2"/>
              <a:buChar char=""/>
              <a:defRPr/>
            </a:pPr>
            <a:r>
              <a:rPr lang="en-US" u="sng" dirty="0" err="1"/>
              <a:t>Bogan</a:t>
            </a:r>
            <a:r>
              <a:rPr lang="en-US" u="sng" dirty="0"/>
              <a:t> v. Scott-Harris</a:t>
            </a:r>
            <a:r>
              <a:rPr lang="en-US" dirty="0"/>
              <a:t>, 523 U.S. 44 (1998).</a:t>
            </a:r>
          </a:p>
          <a:p>
            <a:pPr marL="548640" lvl="1" indent="-274320">
              <a:buFont typeface="Wingdings"/>
              <a:buChar char=""/>
              <a:defRPr/>
            </a:pPr>
            <a:r>
              <a:rPr lang="en-US" dirty="0"/>
              <a:t>“[T]he exercise of legislative discretion should not be inhibited by judicial interference or distorted by the fear of personal liability.”</a:t>
            </a:r>
          </a:p>
          <a:p>
            <a:pPr marL="548640" lvl="1" indent="-274320">
              <a:buFont typeface="Wingdings"/>
              <a:buChar char=""/>
              <a:defRPr/>
            </a:pPr>
            <a:r>
              <a:rPr lang="en-US" dirty="0"/>
              <a:t>“[T]he time and energy required to defend against a lawsuit are of particular concern at the local level, where the part-time citizen-legislator remains commonplace [a]</a:t>
            </a:r>
            <a:r>
              <a:rPr lang="en-US" dirty="0" err="1"/>
              <a:t>nd</a:t>
            </a:r>
            <a:r>
              <a:rPr lang="en-US" dirty="0"/>
              <a:t> the threat of liability may significantly deter service in local government, where prestige and pecuniary rewards may pale in comparison to the threat of civil liability.”</a:t>
            </a:r>
          </a:p>
          <a:p>
            <a:pPr marL="274320" indent="-274320">
              <a:buFont typeface="Wingdings 2"/>
              <a:buChar char=""/>
              <a:defRPr/>
            </a:pPr>
            <a:r>
              <a:rPr lang="en-US" dirty="0"/>
              <a:t>However, this doesn’t provide protection from an injunction and related attorney fees.  </a:t>
            </a:r>
            <a:r>
              <a:rPr lang="en-US" u="sng" dirty="0"/>
              <a:t>Pulliam v. Allen</a:t>
            </a:r>
            <a:r>
              <a:rPr lang="en-US" dirty="0"/>
              <a:t>, 104 </a:t>
            </a:r>
            <a:r>
              <a:rPr lang="en-US" dirty="0" err="1"/>
              <a:t>S.Ct</a:t>
            </a:r>
            <a:r>
              <a:rPr lang="en-US" dirty="0"/>
              <a:t>. 1970, 1981 (1984).</a:t>
            </a:r>
          </a:p>
        </p:txBody>
      </p:sp>
      <p:pic>
        <p:nvPicPr>
          <p:cNvPr id="5" name="Picture 2" descr="Image result for absolute immunity images">
            <a:extLst>
              <a:ext uri="{FF2B5EF4-FFF2-40B4-BE49-F238E27FC236}">
                <a16:creationId xmlns:a16="http://schemas.microsoft.com/office/drawing/2014/main" id="{F6D0E140-3227-4DA7-94D9-47491B84E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71" y="1723945"/>
            <a:ext cx="4473665" cy="291271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7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753478" y="0"/>
            <a:ext cx="10353761" cy="1326321"/>
          </a:xfrm>
        </p:spPr>
        <p:txBody>
          <a:bodyPr/>
          <a:lstStyle/>
          <a:p>
            <a:pPr eaLnBrk="1" hangingPunct="1">
              <a:defRPr/>
            </a:pPr>
            <a:r>
              <a:rPr lang="en-US" dirty="0">
                <a:solidFill>
                  <a:srgbClr val="FFFF00"/>
                </a:solidFill>
              </a:rPr>
              <a:t>Qualified Immunity</a:t>
            </a:r>
          </a:p>
        </p:txBody>
      </p:sp>
      <p:sp>
        <p:nvSpPr>
          <p:cNvPr id="3" name="Content Placeholder 2"/>
          <p:cNvSpPr>
            <a:spLocks noGrp="1"/>
          </p:cNvSpPr>
          <p:nvPr>
            <p:ph idx="1"/>
          </p:nvPr>
        </p:nvSpPr>
        <p:spPr>
          <a:xfrm>
            <a:off x="206085" y="1142999"/>
            <a:ext cx="6871609" cy="5382491"/>
          </a:xfrm>
        </p:spPr>
        <p:txBody>
          <a:bodyPr>
            <a:normAutofit fontScale="85000" lnSpcReduction="10000"/>
          </a:bodyPr>
          <a:lstStyle/>
          <a:p>
            <a:pPr marL="274320" indent="-274320">
              <a:buFont typeface="Wingdings 2"/>
              <a:buChar char=""/>
              <a:defRPr/>
            </a:pPr>
            <a:endParaRPr lang="en-US" dirty="0"/>
          </a:p>
          <a:p>
            <a:pPr marL="274320" indent="-274320">
              <a:buFont typeface="Wingdings 2"/>
              <a:buChar char=""/>
              <a:defRPr/>
            </a:pPr>
            <a:r>
              <a:rPr lang="en-US" dirty="0">
                <a:solidFill>
                  <a:srgbClr val="66FFFF"/>
                </a:solidFill>
              </a:rPr>
              <a:t>Applies to </a:t>
            </a:r>
            <a:r>
              <a:rPr lang="en-US" b="1" i="1" dirty="0">
                <a:solidFill>
                  <a:srgbClr val="66FFFF"/>
                </a:solidFill>
              </a:rPr>
              <a:t>administrative</a:t>
            </a:r>
            <a:r>
              <a:rPr lang="en-US" dirty="0">
                <a:solidFill>
                  <a:srgbClr val="66FFFF"/>
                </a:solidFill>
              </a:rPr>
              <a:t> decisions and actions</a:t>
            </a:r>
          </a:p>
          <a:p>
            <a:pPr marL="274320" indent="-274320">
              <a:buFont typeface="Wingdings 2"/>
              <a:buChar char=""/>
              <a:defRPr/>
            </a:pPr>
            <a:r>
              <a:rPr lang="en-US" u="sng" dirty="0"/>
              <a:t>Anderson v. Creighton</a:t>
            </a:r>
            <a:r>
              <a:rPr lang="en-US" dirty="0"/>
              <a:t>, 107 </a:t>
            </a:r>
            <a:r>
              <a:rPr lang="en-US" dirty="0" err="1"/>
              <a:t>S.Ct</a:t>
            </a:r>
            <a:r>
              <a:rPr lang="en-US" dirty="0"/>
              <a:t>. 3034, 3039 (1987)</a:t>
            </a:r>
          </a:p>
          <a:p>
            <a:pPr marL="548640" lvl="1" indent="-274320">
              <a:buFont typeface="Wingdings"/>
              <a:buChar char=""/>
              <a:defRPr/>
            </a:pPr>
            <a:r>
              <a:rPr lang="en-US" dirty="0"/>
              <a:t>Qualified immunity is an affirmative defense that, when asserted, requires the plaintiff to show that the </a:t>
            </a:r>
            <a:r>
              <a:rPr lang="en-US" dirty="0">
                <a:solidFill>
                  <a:srgbClr val="66FFFF"/>
                </a:solidFill>
              </a:rPr>
              <a:t>official violated a “</a:t>
            </a:r>
            <a:r>
              <a:rPr lang="en-US" u="sng" dirty="0">
                <a:solidFill>
                  <a:srgbClr val="66FFFF"/>
                </a:solidFill>
              </a:rPr>
              <a:t>clearly</a:t>
            </a:r>
            <a:r>
              <a:rPr lang="en-US" dirty="0">
                <a:solidFill>
                  <a:srgbClr val="66FFFF"/>
                </a:solidFill>
              </a:rPr>
              <a:t> </a:t>
            </a:r>
            <a:r>
              <a:rPr lang="en-US" u="sng" dirty="0">
                <a:solidFill>
                  <a:srgbClr val="66FFFF"/>
                </a:solidFill>
              </a:rPr>
              <a:t>established</a:t>
            </a:r>
            <a:r>
              <a:rPr lang="en-US" dirty="0">
                <a:solidFill>
                  <a:srgbClr val="66FFFF"/>
                </a:solidFill>
              </a:rPr>
              <a:t>” right.  “The contours of the right must be sufficiently clear that a reasonable official would understand that what he is doing violates that right.”</a:t>
            </a:r>
          </a:p>
          <a:p>
            <a:pPr marL="274320" indent="-274320">
              <a:buFont typeface="Wingdings 2"/>
              <a:buChar char=""/>
              <a:defRPr/>
            </a:pPr>
            <a:r>
              <a:rPr lang="en-US" dirty="0"/>
              <a:t>Common law granted public officials qualified immunity if they were engaged in an exercise of discretion and if there was no willful wrongdoing.  </a:t>
            </a:r>
            <a:r>
              <a:rPr lang="en-US" u="sng" dirty="0" err="1"/>
              <a:t>Synder</a:t>
            </a:r>
            <a:r>
              <a:rPr lang="en-US" u="sng" dirty="0"/>
              <a:t> v. </a:t>
            </a:r>
            <a:r>
              <a:rPr lang="en-US" u="sng" dirty="0" err="1"/>
              <a:t>Merkley</a:t>
            </a:r>
            <a:r>
              <a:rPr lang="en-US" dirty="0"/>
              <a:t>, 693 P.2d 64 (Utah 1987).</a:t>
            </a:r>
          </a:p>
          <a:p>
            <a:pPr marL="274320" indent="-274320">
              <a:buFont typeface="Wingdings 2"/>
              <a:buChar char=""/>
              <a:defRPr/>
            </a:pPr>
            <a:r>
              <a:rPr lang="en-US" dirty="0"/>
              <a:t>“[G]</a:t>
            </a:r>
            <a:r>
              <a:rPr lang="en-US" dirty="0" err="1"/>
              <a:t>overnment</a:t>
            </a:r>
            <a:r>
              <a:rPr lang="en-US" dirty="0"/>
              <a:t> officials performing discretionary functions, generally are shielded from liability for civil damages insofar as their conduct does not violate clearly established statutory or constitutional rights of which a reasonable person would have known.”  </a:t>
            </a:r>
            <a:r>
              <a:rPr lang="en-US" u="sng" dirty="0"/>
              <a:t>Harlow v. Fitzgerald</a:t>
            </a:r>
            <a:r>
              <a:rPr lang="en-US" dirty="0"/>
              <a:t>, 457 U.S. 800, 818 (1982).</a:t>
            </a:r>
          </a:p>
        </p:txBody>
      </p:sp>
      <p:pic>
        <p:nvPicPr>
          <p:cNvPr id="12300" name="Picture 12" descr="Disqualifying qualified immunity. How this made-up judicial doctrine… | by  Jay Stooksberry | Medium">
            <a:extLst>
              <a:ext uri="{FF2B5EF4-FFF2-40B4-BE49-F238E27FC236}">
                <a16:creationId xmlns:a16="http://schemas.microsoft.com/office/drawing/2014/main" id="{BEF1A0CB-123E-4669-B705-4BC7979CCE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7402" y="1893454"/>
            <a:ext cx="4179033" cy="287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5775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1"/>
            <a:ext cx="8534400" cy="758825"/>
          </a:xfrm>
        </p:spPr>
        <p:txBody>
          <a:bodyPr>
            <a:noAutofit/>
          </a:bodyPr>
          <a:lstStyle/>
          <a:p>
            <a:pPr>
              <a:defRPr/>
            </a:pPr>
            <a:br>
              <a:rPr lang="en-US" sz="3600" dirty="0"/>
            </a:br>
            <a:br>
              <a:rPr lang="en-US" sz="3600" dirty="0"/>
            </a:br>
            <a:r>
              <a:rPr lang="en-US" sz="3600" dirty="0">
                <a:solidFill>
                  <a:srgbClr val="FFFF00"/>
                </a:solidFill>
              </a:rPr>
              <a:t>Accessing Qualified Immunity</a:t>
            </a:r>
            <a:br>
              <a:rPr lang="en-US" sz="3600" dirty="0"/>
            </a:br>
            <a:endParaRPr lang="en-US" sz="3600" dirty="0">
              <a:solidFill>
                <a:schemeClr val="accent4"/>
              </a:solidFill>
            </a:endParaRPr>
          </a:p>
        </p:txBody>
      </p:sp>
      <p:sp>
        <p:nvSpPr>
          <p:cNvPr id="20483" name="Content Placeholder 2"/>
          <p:cNvSpPr>
            <a:spLocks noGrp="1"/>
          </p:cNvSpPr>
          <p:nvPr>
            <p:ph idx="1"/>
          </p:nvPr>
        </p:nvSpPr>
        <p:spPr>
          <a:xfrm>
            <a:off x="978766" y="1505284"/>
            <a:ext cx="5743434" cy="1659578"/>
          </a:xfrm>
        </p:spPr>
        <p:txBody>
          <a:bodyPr>
            <a:normAutofit fontScale="47500" lnSpcReduction="20000"/>
          </a:bodyPr>
          <a:lstStyle/>
          <a:p>
            <a:pPr marL="0" indent="0" eaLnBrk="1" hangingPunct="1">
              <a:buNone/>
              <a:defRPr/>
            </a:pPr>
            <a:r>
              <a:rPr lang="en-US" sz="3000" dirty="0"/>
              <a:t>  </a:t>
            </a:r>
            <a:r>
              <a:rPr lang="en-US" sz="5900" dirty="0"/>
              <a:t>Good-faith reliance on legal </a:t>
            </a:r>
          </a:p>
          <a:p>
            <a:pPr eaLnBrk="1" hangingPunct="1">
              <a:buFont typeface="Wingdings 2" pitchFamily="18" charset="2"/>
              <a:buNone/>
              <a:defRPr/>
            </a:pPr>
            <a:r>
              <a:rPr lang="en-US" sz="5900" dirty="0"/>
              <a:t>	advice  (Safe Harbor Rule)</a:t>
            </a:r>
          </a:p>
          <a:p>
            <a:pPr eaLnBrk="1" hangingPunct="1">
              <a:buFont typeface="Wingdings 2" pitchFamily="18" charset="2"/>
              <a:buNone/>
              <a:defRPr/>
            </a:pPr>
            <a:endParaRPr lang="en-US" dirty="0"/>
          </a:p>
          <a:p>
            <a:pPr eaLnBrk="1" hangingPunct="1">
              <a:buFont typeface="Wingdings 2" pitchFamily="18" charset="2"/>
              <a:buNone/>
              <a:defRPr/>
            </a:pPr>
            <a:r>
              <a:rPr lang="en-US" b="1" dirty="0">
                <a:solidFill>
                  <a:srgbClr val="FFFF00"/>
                </a:solidFill>
              </a:rPr>
              <a:t>    </a:t>
            </a:r>
            <a:endParaRPr lang="en-US" sz="1600" u="sng" dirty="0"/>
          </a:p>
          <a:p>
            <a:pPr lvl="1" eaLnBrk="1" hangingPunct="1">
              <a:defRPr/>
            </a:pPr>
            <a:endParaRPr lang="en-US" dirty="0"/>
          </a:p>
          <a:p>
            <a:pPr lvl="1" eaLnBrk="1" hangingPunct="1">
              <a:defRPr/>
            </a:pPr>
            <a:endParaRPr lang="en-US" dirty="0"/>
          </a:p>
          <a:p>
            <a:pPr eaLnBrk="1" hangingPunct="1">
              <a:buFont typeface="Wingdings 2" pitchFamily="18" charset="2"/>
              <a:buNone/>
              <a:defRPr/>
            </a:pPr>
            <a:endParaRPr lang="en-US" dirty="0"/>
          </a:p>
        </p:txBody>
      </p:sp>
      <p:sp>
        <p:nvSpPr>
          <p:cNvPr id="3" name="Rectangle 2">
            <a:extLst>
              <a:ext uri="{FF2B5EF4-FFF2-40B4-BE49-F238E27FC236}">
                <a16:creationId xmlns:a16="http://schemas.microsoft.com/office/drawing/2014/main" id="{38EB31D3-DA79-4712-B219-25D4A0AE39F4}"/>
              </a:ext>
            </a:extLst>
          </p:cNvPr>
          <p:cNvSpPr/>
          <p:nvPr/>
        </p:nvSpPr>
        <p:spPr>
          <a:xfrm>
            <a:off x="802483" y="5968424"/>
            <a:ext cx="6096000" cy="584775"/>
          </a:xfrm>
          <a:prstGeom prst="rect">
            <a:avLst/>
          </a:prstGeom>
        </p:spPr>
        <p:txBody>
          <a:bodyPr>
            <a:spAutoFit/>
          </a:bodyPr>
          <a:lstStyle/>
          <a:p>
            <a:pPr lvl="1">
              <a:defRPr/>
            </a:pPr>
            <a:r>
              <a:rPr lang="en-US" sz="1600" u="sng" dirty="0"/>
              <a:t>Los Angles Police Protective League v. Gates</a:t>
            </a:r>
            <a:r>
              <a:rPr lang="en-US" sz="1600" dirty="0"/>
              <a:t>, 907 F.2d 879 </a:t>
            </a:r>
          </a:p>
          <a:p>
            <a:pPr lvl="1">
              <a:defRPr/>
            </a:pPr>
            <a:r>
              <a:rPr lang="en-US" sz="1600" dirty="0"/>
              <a:t>(9</a:t>
            </a:r>
            <a:r>
              <a:rPr lang="en-US" sz="1600" baseline="30000" dirty="0"/>
              <a:t>th</a:t>
            </a:r>
            <a:r>
              <a:rPr lang="en-US" sz="1600" dirty="0"/>
              <a:t> Cir. 1990); </a:t>
            </a:r>
            <a:r>
              <a:rPr lang="en-US" sz="1600" u="sng" dirty="0"/>
              <a:t>Shank v. </a:t>
            </a:r>
            <a:r>
              <a:rPr lang="en-US" sz="1600" u="sng" dirty="0" err="1"/>
              <a:t>Neas</a:t>
            </a:r>
            <a:r>
              <a:rPr lang="en-US" sz="1600" dirty="0"/>
              <a:t>, 773 F.2d 1121 (10</a:t>
            </a:r>
            <a:r>
              <a:rPr lang="en-US" sz="1600" baseline="30000" dirty="0"/>
              <a:t>th</a:t>
            </a:r>
            <a:r>
              <a:rPr lang="en-US" sz="1600" dirty="0"/>
              <a:t> Cir. 1985)</a:t>
            </a:r>
          </a:p>
        </p:txBody>
      </p:sp>
      <p:sp>
        <p:nvSpPr>
          <p:cNvPr id="4" name="Rectangle 3">
            <a:extLst>
              <a:ext uri="{FF2B5EF4-FFF2-40B4-BE49-F238E27FC236}">
                <a16:creationId xmlns:a16="http://schemas.microsoft.com/office/drawing/2014/main" id="{90DBF691-5DC0-4DB7-A8BF-1136B06539B3}"/>
              </a:ext>
            </a:extLst>
          </p:cNvPr>
          <p:cNvSpPr/>
          <p:nvPr/>
        </p:nvSpPr>
        <p:spPr>
          <a:xfrm>
            <a:off x="6722200" y="2955560"/>
            <a:ext cx="5246543" cy="1323439"/>
          </a:xfrm>
          <a:prstGeom prst="rect">
            <a:avLst/>
          </a:prstGeom>
        </p:spPr>
        <p:txBody>
          <a:bodyPr wrap="square">
            <a:spAutoFit/>
          </a:bodyPr>
          <a:lstStyle/>
          <a:p>
            <a:pPr>
              <a:defRPr/>
            </a:pPr>
            <a:r>
              <a:rPr lang="en-US" sz="2000" i="1" dirty="0"/>
              <a:t>Interpretation:</a:t>
            </a:r>
          </a:p>
          <a:p>
            <a:pPr>
              <a:defRPr/>
            </a:pPr>
            <a:r>
              <a:rPr lang="en-US" sz="2800" b="1" u="sng" dirty="0">
                <a:solidFill>
                  <a:srgbClr val="66FFFF"/>
                </a:solidFill>
              </a:rPr>
              <a:t>STAY IN YOUR OWN LANE </a:t>
            </a:r>
          </a:p>
          <a:p>
            <a:pPr>
              <a:defRPr/>
            </a:pPr>
            <a:r>
              <a:rPr lang="en-US" b="1" dirty="0">
                <a:solidFill>
                  <a:srgbClr val="FFFF00"/>
                </a:solidFill>
              </a:rPr>
              <a:t>	</a:t>
            </a:r>
          </a:p>
          <a:p>
            <a:pPr>
              <a:defRPr/>
            </a:pPr>
            <a:r>
              <a:rPr lang="en-US" sz="1400" b="1" dirty="0">
                <a:solidFill>
                  <a:srgbClr val="66FFFF"/>
                </a:solidFill>
              </a:rPr>
              <a:t>(operate within the guardrails set by your attorney)</a:t>
            </a:r>
          </a:p>
        </p:txBody>
      </p:sp>
      <p:pic>
        <p:nvPicPr>
          <p:cNvPr id="13318" name="Picture 6" descr="Nita's Thoughts: Stay In Your Lane">
            <a:extLst>
              <a:ext uri="{FF2B5EF4-FFF2-40B4-BE49-F238E27FC236}">
                <a16:creationId xmlns:a16="http://schemas.microsoft.com/office/drawing/2014/main" id="{B5EB4683-C4D5-494F-BAAC-C751B79DDE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4948" y="2801173"/>
            <a:ext cx="3333750" cy="277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47415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rmAutofit/>
          </a:bodyPr>
          <a:lstStyle/>
          <a:p>
            <a:pPr>
              <a:defRPr/>
            </a:pPr>
            <a:r>
              <a:rPr lang="en-US" dirty="0">
                <a:solidFill>
                  <a:srgbClr val="FFFF00"/>
                </a:solidFill>
              </a:rPr>
              <a:t>Legislative v. Administrative decisions</a:t>
            </a:r>
          </a:p>
        </p:txBody>
      </p:sp>
      <p:sp>
        <p:nvSpPr>
          <p:cNvPr id="27651" name="Rectangle 3"/>
          <p:cNvSpPr>
            <a:spLocks noGrp="1" noChangeArrowheads="1"/>
          </p:cNvSpPr>
          <p:nvPr>
            <p:ph idx="1"/>
          </p:nvPr>
        </p:nvSpPr>
        <p:spPr>
          <a:xfrm>
            <a:off x="707038" y="1793174"/>
            <a:ext cx="10930779" cy="4836227"/>
          </a:xfrm>
          <a:ln>
            <a:solidFill>
              <a:schemeClr val="tx1"/>
            </a:solidFill>
          </a:ln>
        </p:spPr>
        <p:txBody>
          <a:bodyPr>
            <a:normAutofit/>
          </a:bodyPr>
          <a:lstStyle/>
          <a:p>
            <a:pPr eaLnBrk="1" hangingPunct="1">
              <a:buFont typeface="Wingdings" panose="05000000000000000000" pitchFamily="2" charset="2"/>
              <a:buNone/>
              <a:defRPr/>
            </a:pPr>
            <a:r>
              <a:rPr lang="en-US" b="1" dirty="0">
                <a:solidFill>
                  <a:srgbClr val="FFFF00"/>
                </a:solidFill>
              </a:rPr>
              <a:t>Primary Question: </a:t>
            </a:r>
          </a:p>
          <a:p>
            <a:pPr eaLnBrk="1" hangingPunct="1">
              <a:buFont typeface="Wingdings" panose="05000000000000000000" pitchFamily="2" charset="2"/>
              <a:buNone/>
              <a:defRPr/>
            </a:pPr>
            <a:r>
              <a:rPr lang="en-US" dirty="0"/>
              <a:t>	Is the action </a:t>
            </a:r>
            <a:r>
              <a:rPr lang="en-US" u="sng" dirty="0"/>
              <a:t>creating policy</a:t>
            </a:r>
            <a:r>
              <a:rPr lang="en-US" dirty="0"/>
              <a:t> or is it </a:t>
            </a:r>
            <a:r>
              <a:rPr lang="en-US" u="sng" dirty="0"/>
              <a:t>applying the law</a:t>
            </a:r>
            <a:r>
              <a:rPr lang="en-US" dirty="0"/>
              <a:t> as it exists?</a:t>
            </a:r>
          </a:p>
          <a:p>
            <a:pPr eaLnBrk="1" hangingPunct="1">
              <a:buFont typeface="Wingdings" panose="05000000000000000000" pitchFamily="2" charset="2"/>
              <a:buNone/>
              <a:defRPr/>
            </a:pPr>
            <a:endParaRPr lang="en-US" dirty="0"/>
          </a:p>
          <a:p>
            <a:pPr algn="ctr" eaLnBrk="1" hangingPunct="1">
              <a:buFont typeface="Wingdings" panose="05000000000000000000" pitchFamily="2" charset="2"/>
              <a:buNone/>
              <a:defRPr/>
            </a:pPr>
            <a:r>
              <a:rPr lang="en-US" dirty="0">
                <a:solidFill>
                  <a:srgbClr val="66FFFF"/>
                </a:solidFill>
              </a:rPr>
              <a:t>Creating = legislative</a:t>
            </a:r>
          </a:p>
          <a:p>
            <a:pPr algn="ctr" eaLnBrk="1" hangingPunct="1">
              <a:buFont typeface="Wingdings" panose="05000000000000000000" pitchFamily="2" charset="2"/>
              <a:buNone/>
              <a:defRPr/>
            </a:pPr>
            <a:r>
              <a:rPr lang="en-US" dirty="0">
                <a:solidFill>
                  <a:srgbClr val="66FFFF"/>
                </a:solidFill>
              </a:rPr>
              <a:t>Applying = administrative</a:t>
            </a:r>
          </a:p>
          <a:p>
            <a:pPr eaLnBrk="1" hangingPunct="1">
              <a:buFont typeface="Wingdings" panose="05000000000000000000" pitchFamily="2" charset="2"/>
              <a:buNone/>
              <a:defRPr/>
            </a:pPr>
            <a:endParaRPr lang="en-US" dirty="0"/>
          </a:p>
          <a:p>
            <a:pPr eaLnBrk="1" hangingPunct="1">
              <a:buFont typeface="Wingdings" panose="05000000000000000000" pitchFamily="2" charset="2"/>
              <a:buNone/>
              <a:defRPr/>
            </a:pPr>
            <a:endParaRPr lang="en-US" sz="1400" i="1" dirty="0">
              <a:latin typeface="Sylfaen" pitchFamily="18" charset="0"/>
            </a:endParaRPr>
          </a:p>
          <a:p>
            <a:pPr eaLnBrk="1" hangingPunct="1">
              <a:buFont typeface="Wingdings" panose="05000000000000000000" pitchFamily="2" charset="2"/>
              <a:buNone/>
              <a:defRPr/>
            </a:pPr>
            <a:endParaRPr lang="en-US" sz="1400" i="1" dirty="0">
              <a:latin typeface="Sylfaen" pitchFamily="18" charset="0"/>
            </a:endParaRPr>
          </a:p>
          <a:p>
            <a:pPr eaLnBrk="1" hangingPunct="1">
              <a:buFont typeface="Wingdings" panose="05000000000000000000" pitchFamily="2" charset="2"/>
              <a:buNone/>
              <a:defRPr/>
            </a:pPr>
            <a:endParaRPr lang="en-US" sz="1400" i="1" dirty="0">
              <a:latin typeface="Sylfaen" pitchFamily="18" charset="0"/>
            </a:endParaRPr>
          </a:p>
          <a:p>
            <a:pPr eaLnBrk="1" hangingPunct="1">
              <a:buFont typeface="Wingdings" panose="05000000000000000000" pitchFamily="2" charset="2"/>
              <a:buNone/>
              <a:defRPr/>
            </a:pPr>
            <a:endParaRPr lang="en-US" sz="1400" i="1" dirty="0">
              <a:latin typeface="Sylfaen" pitchFamily="18" charset="0"/>
            </a:endParaRPr>
          </a:p>
          <a:p>
            <a:pPr eaLnBrk="1" hangingPunct="1">
              <a:buFont typeface="Wingdings" panose="05000000000000000000" pitchFamily="2" charset="2"/>
              <a:buNone/>
              <a:defRPr/>
            </a:pPr>
            <a:r>
              <a:rPr lang="en-US" sz="1400" i="1" dirty="0">
                <a:latin typeface="Sylfaen" pitchFamily="18" charset="0"/>
              </a:rPr>
              <a:t>See</a:t>
            </a:r>
            <a:r>
              <a:rPr lang="en-US" sz="1400" dirty="0"/>
              <a:t> </a:t>
            </a:r>
            <a:r>
              <a:rPr lang="en-US" sz="1400" u="sng" dirty="0"/>
              <a:t>Harmon City v. Draper</a:t>
            </a:r>
            <a:r>
              <a:rPr lang="en-US" sz="1400" dirty="0"/>
              <a:t>, 2000 Ut App 31</a:t>
            </a:r>
            <a:r>
              <a:rPr lang="en-US" sz="1400" dirty="0">
                <a:cs typeface="Tahoma" pitchFamily="34" charset="0"/>
              </a:rPr>
              <a:t> ¶17, 18</a:t>
            </a:r>
          </a:p>
          <a:p>
            <a:pPr lvl="1" eaLnBrk="1" hangingPunct="1">
              <a:defRPr/>
            </a:pPr>
            <a:endParaRPr lang="en-US" dirty="0"/>
          </a:p>
          <a:p>
            <a:pPr eaLnBrk="1" hangingPunct="1">
              <a:defRPr/>
            </a:pPr>
            <a:endParaRPr lang="en-US" dirty="0"/>
          </a:p>
        </p:txBody>
      </p:sp>
      <p:pic>
        <p:nvPicPr>
          <p:cNvPr id="5124" name="Picture 4" descr="Image result for creation images">
            <a:extLst>
              <a:ext uri="{FF2B5EF4-FFF2-40B4-BE49-F238E27FC236}">
                <a16:creationId xmlns:a16="http://schemas.microsoft.com/office/drawing/2014/main" id="{DBC97F85-B288-4DC5-B4AF-027A31E16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795" y="3344465"/>
            <a:ext cx="3352799" cy="232006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application images">
            <a:extLst>
              <a:ext uri="{FF2B5EF4-FFF2-40B4-BE49-F238E27FC236}">
                <a16:creationId xmlns:a16="http://schemas.microsoft.com/office/drawing/2014/main" id="{61897225-8E24-4922-8E14-0E941FCA5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839" y="3386174"/>
            <a:ext cx="3251366" cy="243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294047"/>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42027" y="631371"/>
            <a:ext cx="8534400" cy="758825"/>
          </a:xfrm>
        </p:spPr>
        <p:txBody>
          <a:bodyPr>
            <a:normAutofit fontScale="90000"/>
          </a:bodyPr>
          <a:lstStyle/>
          <a:p>
            <a:pPr>
              <a:defRPr/>
            </a:pPr>
            <a:r>
              <a:rPr lang="en-US" b="1" dirty="0">
                <a:solidFill>
                  <a:srgbClr val="FFFF00"/>
                </a:solidFill>
              </a:rPr>
              <a:t>Knowing which hat you </a:t>
            </a:r>
            <a:br>
              <a:rPr lang="en-US" b="1" dirty="0">
                <a:solidFill>
                  <a:srgbClr val="FFFF00"/>
                </a:solidFill>
              </a:rPr>
            </a:br>
            <a:r>
              <a:rPr lang="en-US" b="1" dirty="0">
                <a:solidFill>
                  <a:srgbClr val="FFFF00"/>
                </a:solidFill>
              </a:rPr>
              <a:t>are wearing is important</a:t>
            </a:r>
          </a:p>
        </p:txBody>
      </p:sp>
      <p:sp>
        <p:nvSpPr>
          <p:cNvPr id="2" name="Text Placeholder 1"/>
          <p:cNvSpPr>
            <a:spLocks noGrp="1"/>
          </p:cNvSpPr>
          <p:nvPr>
            <p:ph type="body" idx="1"/>
          </p:nvPr>
        </p:nvSpPr>
        <p:spPr>
          <a:xfrm>
            <a:off x="378565" y="2104232"/>
            <a:ext cx="4040188" cy="733425"/>
          </a:xfrm>
        </p:spPr>
        <p:txBody>
          <a:bodyPr>
            <a:normAutofit fontScale="92500" lnSpcReduction="10000"/>
          </a:bodyPr>
          <a:lstStyle/>
          <a:p>
            <a:pPr>
              <a:defRPr/>
            </a:pPr>
            <a:r>
              <a:rPr dirty="0">
                <a:solidFill>
                  <a:srgbClr val="FFFF00"/>
                </a:solidFill>
              </a:rPr>
              <a:t>Legislative </a:t>
            </a:r>
            <a:r>
              <a:rPr dirty="0">
                <a:solidFill>
                  <a:srgbClr val="66FFFF"/>
                </a:solidFill>
              </a:rPr>
              <a:t>(Absolute Immunity)</a:t>
            </a:r>
          </a:p>
        </p:txBody>
      </p:sp>
      <p:sp>
        <p:nvSpPr>
          <p:cNvPr id="24580" name="Content Placeholder 3"/>
          <p:cNvSpPr>
            <a:spLocks noGrp="1"/>
          </p:cNvSpPr>
          <p:nvPr>
            <p:ph sz="half" idx="2"/>
          </p:nvPr>
        </p:nvSpPr>
        <p:spPr>
          <a:xfrm>
            <a:off x="430509" y="2832432"/>
            <a:ext cx="4041775" cy="3817937"/>
          </a:xfrm>
        </p:spPr>
        <p:txBody>
          <a:bodyPr/>
          <a:lstStyle/>
          <a:p>
            <a:pPr eaLnBrk="1" hangingPunct="1">
              <a:defRPr/>
            </a:pPr>
            <a:r>
              <a:rPr lang="en-US" dirty="0"/>
              <a:t>Approving a budget</a:t>
            </a:r>
          </a:p>
          <a:p>
            <a:pPr eaLnBrk="1" hangingPunct="1">
              <a:defRPr/>
            </a:pPr>
            <a:r>
              <a:rPr lang="en-US" dirty="0"/>
              <a:t>Enacting district wide policies</a:t>
            </a:r>
          </a:p>
          <a:p>
            <a:pPr eaLnBrk="1" hangingPunct="1">
              <a:defRPr/>
            </a:pPr>
            <a:r>
              <a:rPr lang="en-US" dirty="0"/>
              <a:t>Making laws and regulations</a:t>
            </a:r>
          </a:p>
          <a:p>
            <a:pPr eaLnBrk="1" hangingPunct="1">
              <a:defRPr/>
            </a:pPr>
            <a:r>
              <a:rPr lang="en-US" dirty="0"/>
              <a:t>Levying a tax</a:t>
            </a:r>
          </a:p>
        </p:txBody>
      </p:sp>
      <p:sp>
        <p:nvSpPr>
          <p:cNvPr id="3" name="Text Placeholder 2"/>
          <p:cNvSpPr>
            <a:spLocks noGrp="1"/>
          </p:cNvSpPr>
          <p:nvPr>
            <p:ph type="body" sz="quarter" idx="3"/>
          </p:nvPr>
        </p:nvSpPr>
        <p:spPr>
          <a:xfrm>
            <a:off x="7697464" y="2100594"/>
            <a:ext cx="4041775" cy="731838"/>
          </a:xfrm>
        </p:spPr>
        <p:txBody>
          <a:bodyPr>
            <a:normAutofit fontScale="92500" lnSpcReduction="10000"/>
          </a:bodyPr>
          <a:lstStyle/>
          <a:p>
            <a:pPr>
              <a:defRPr/>
            </a:pPr>
            <a:r>
              <a:rPr lang="en-US" dirty="0">
                <a:solidFill>
                  <a:srgbClr val="FFFF00"/>
                </a:solidFill>
              </a:rPr>
              <a:t>Administrative </a:t>
            </a:r>
            <a:r>
              <a:rPr lang="en-US" dirty="0">
                <a:solidFill>
                  <a:srgbClr val="66FFFF"/>
                </a:solidFill>
              </a:rPr>
              <a:t>(Qualified Immunity)</a:t>
            </a:r>
          </a:p>
        </p:txBody>
      </p:sp>
      <p:sp>
        <p:nvSpPr>
          <p:cNvPr id="24581" name="Content Placeholder 4"/>
          <p:cNvSpPr>
            <a:spLocks noGrp="1"/>
          </p:cNvSpPr>
          <p:nvPr>
            <p:ph sz="quarter" idx="4"/>
          </p:nvPr>
        </p:nvSpPr>
        <p:spPr>
          <a:xfrm>
            <a:off x="7700639" y="2820724"/>
            <a:ext cx="4038600" cy="3821112"/>
          </a:xfrm>
        </p:spPr>
        <p:txBody>
          <a:bodyPr/>
          <a:lstStyle/>
          <a:p>
            <a:pPr eaLnBrk="1" hangingPunct="1">
              <a:defRPr/>
            </a:pPr>
            <a:r>
              <a:rPr lang="en-US" dirty="0"/>
              <a:t>Applying the law or regulation to a specific property or person</a:t>
            </a:r>
          </a:p>
          <a:p>
            <a:pPr eaLnBrk="1" hangingPunct="1">
              <a:defRPr/>
            </a:pPr>
            <a:r>
              <a:rPr lang="en-US" dirty="0"/>
              <a:t>Ministerial acts  (negotiating a contract)</a:t>
            </a:r>
          </a:p>
          <a:p>
            <a:pPr eaLnBrk="1" hangingPunct="1">
              <a:defRPr/>
            </a:pPr>
            <a:r>
              <a:rPr lang="en-US" dirty="0"/>
              <a:t>Buying and selling property</a:t>
            </a:r>
          </a:p>
          <a:p>
            <a:pPr eaLnBrk="1" hangingPunct="1">
              <a:defRPr/>
            </a:pPr>
            <a:r>
              <a:rPr lang="en-US" dirty="0"/>
              <a:t>Personnel decisions</a:t>
            </a:r>
          </a:p>
        </p:txBody>
      </p:sp>
      <p:pic>
        <p:nvPicPr>
          <p:cNvPr id="1028" name="Picture 4" descr="Image result for BYU hats images">
            <a:extLst>
              <a:ext uri="{FF2B5EF4-FFF2-40B4-BE49-F238E27FC236}">
                <a16:creationId xmlns:a16="http://schemas.microsoft.com/office/drawing/2014/main" id="{46257976-8016-4E1A-B53C-67A7FFD67B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958" y="1941615"/>
            <a:ext cx="2106926" cy="21069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Utah ute hats images">
            <a:extLst>
              <a:ext uri="{FF2B5EF4-FFF2-40B4-BE49-F238E27FC236}">
                <a16:creationId xmlns:a16="http://schemas.microsoft.com/office/drawing/2014/main" id="{71FF7885-59C2-41F3-868C-045A1F5020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0253" y="4340064"/>
            <a:ext cx="2209178" cy="2209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6964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fade">
                                      <p:cBhvr>
                                        <p:cTn id="7" dur="500"/>
                                        <p:tgtEl>
                                          <p:spTgt spid="2458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580">
                                            <p:txEl>
                                              <p:pRg st="1" end="1"/>
                                            </p:txEl>
                                          </p:spTgt>
                                        </p:tgtEl>
                                        <p:attrNameLst>
                                          <p:attrName>style.visibility</p:attrName>
                                        </p:attrNameLst>
                                      </p:cBhvr>
                                      <p:to>
                                        <p:strVal val="visible"/>
                                      </p:to>
                                    </p:set>
                                    <p:animEffect transition="in" filter="fade">
                                      <p:cBhvr>
                                        <p:cTn id="10" dur="500"/>
                                        <p:tgtEl>
                                          <p:spTgt spid="2458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580">
                                            <p:txEl>
                                              <p:pRg st="2" end="2"/>
                                            </p:txEl>
                                          </p:spTgt>
                                        </p:tgtEl>
                                        <p:attrNameLst>
                                          <p:attrName>style.visibility</p:attrName>
                                        </p:attrNameLst>
                                      </p:cBhvr>
                                      <p:to>
                                        <p:strVal val="visible"/>
                                      </p:to>
                                    </p:set>
                                    <p:animEffect transition="in" filter="fade">
                                      <p:cBhvr>
                                        <p:cTn id="13" dur="500"/>
                                        <p:tgtEl>
                                          <p:spTgt spid="2458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580">
                                            <p:txEl>
                                              <p:pRg st="3" end="3"/>
                                            </p:txEl>
                                          </p:spTgt>
                                        </p:tgtEl>
                                        <p:attrNameLst>
                                          <p:attrName>style.visibility</p:attrName>
                                        </p:attrNameLst>
                                      </p:cBhvr>
                                      <p:to>
                                        <p:strVal val="visible"/>
                                      </p:to>
                                    </p:set>
                                    <p:animEffect transition="in" filter="fade">
                                      <p:cBhvr>
                                        <p:cTn id="16" dur="500"/>
                                        <p:tgtEl>
                                          <p:spTgt spid="2458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581">
                                            <p:txEl>
                                              <p:pRg st="0" end="0"/>
                                            </p:txEl>
                                          </p:spTgt>
                                        </p:tgtEl>
                                        <p:attrNameLst>
                                          <p:attrName>style.visibility</p:attrName>
                                        </p:attrNameLst>
                                      </p:cBhvr>
                                      <p:to>
                                        <p:strVal val="visible"/>
                                      </p:to>
                                    </p:set>
                                    <p:animEffect transition="in" filter="fade">
                                      <p:cBhvr>
                                        <p:cTn id="21" dur="500"/>
                                        <p:tgtEl>
                                          <p:spTgt spid="24581">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4581">
                                            <p:txEl>
                                              <p:pRg st="1" end="1"/>
                                            </p:txEl>
                                          </p:spTgt>
                                        </p:tgtEl>
                                        <p:attrNameLst>
                                          <p:attrName>style.visibility</p:attrName>
                                        </p:attrNameLst>
                                      </p:cBhvr>
                                      <p:to>
                                        <p:strVal val="visible"/>
                                      </p:to>
                                    </p:set>
                                    <p:animEffect transition="in" filter="fade">
                                      <p:cBhvr>
                                        <p:cTn id="24" dur="500"/>
                                        <p:tgtEl>
                                          <p:spTgt spid="24581">
                                            <p:txEl>
                                              <p:pRg st="1" end="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4581">
                                            <p:txEl>
                                              <p:pRg st="2" end="2"/>
                                            </p:txEl>
                                          </p:spTgt>
                                        </p:tgtEl>
                                        <p:attrNameLst>
                                          <p:attrName>style.visibility</p:attrName>
                                        </p:attrNameLst>
                                      </p:cBhvr>
                                      <p:to>
                                        <p:strVal val="visible"/>
                                      </p:to>
                                    </p:set>
                                    <p:animEffect transition="in" filter="fade">
                                      <p:cBhvr>
                                        <p:cTn id="27" dur="500"/>
                                        <p:tgtEl>
                                          <p:spTgt spid="24581">
                                            <p:txEl>
                                              <p:pRg st="2" end="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4581">
                                            <p:txEl>
                                              <p:pRg st="3" end="3"/>
                                            </p:txEl>
                                          </p:spTgt>
                                        </p:tgtEl>
                                        <p:attrNameLst>
                                          <p:attrName>style.visibility</p:attrName>
                                        </p:attrNameLst>
                                      </p:cBhvr>
                                      <p:to>
                                        <p:strVal val="visible"/>
                                      </p:to>
                                    </p:set>
                                    <p:animEffect transition="in" filter="fade">
                                      <p:cBhvr>
                                        <p:cTn id="30" dur="500"/>
                                        <p:tgtEl>
                                          <p:spTgt spid="2458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6059" y="363188"/>
            <a:ext cx="8387179" cy="808607"/>
          </a:xfrm>
        </p:spPr>
        <p:txBody>
          <a:bodyPr>
            <a:noAutofit/>
          </a:bodyPr>
          <a:lstStyle/>
          <a:p>
            <a:pPr>
              <a:defRPr/>
            </a:pPr>
            <a:br>
              <a:rPr lang="en-US" sz="3200" dirty="0"/>
            </a:br>
            <a:br>
              <a:rPr lang="en-US" sz="3200" dirty="0"/>
            </a:br>
            <a:br>
              <a:rPr lang="en-US" sz="3200" dirty="0"/>
            </a:br>
            <a:r>
              <a:rPr lang="en-US" sz="3200" dirty="0">
                <a:solidFill>
                  <a:srgbClr val="FFFF00"/>
                </a:solidFill>
              </a:rPr>
              <a:t>When do you have the right to use the district’s liability insurance?</a:t>
            </a:r>
            <a:br>
              <a:rPr lang="en-US" sz="3200" dirty="0"/>
            </a:br>
            <a:endParaRPr lang="en-US" sz="3200" dirty="0">
              <a:solidFill>
                <a:srgbClr val="FFFF00"/>
              </a:solidFill>
            </a:endParaRPr>
          </a:p>
        </p:txBody>
      </p:sp>
      <p:sp>
        <p:nvSpPr>
          <p:cNvPr id="17411" name="Content Placeholder 2"/>
          <p:cNvSpPr>
            <a:spLocks noGrp="1"/>
          </p:cNvSpPr>
          <p:nvPr>
            <p:ph idx="1"/>
          </p:nvPr>
        </p:nvSpPr>
        <p:spPr>
          <a:xfrm>
            <a:off x="1670742" y="2467992"/>
            <a:ext cx="8845334" cy="4563337"/>
          </a:xfrm>
        </p:spPr>
        <p:txBody>
          <a:bodyPr/>
          <a:lstStyle/>
          <a:p>
            <a:pPr marL="0" lvl="2" indent="0">
              <a:buClr>
                <a:schemeClr val="accent1"/>
              </a:buClr>
              <a:buSzPct val="85000"/>
              <a:buNone/>
              <a:defRPr/>
            </a:pPr>
            <a:r>
              <a:rPr lang="en-US" sz="2400" dirty="0"/>
              <a:t>UCA 63G-7-902 (Government shall defend and indemnify any action brought against an employee acting within the </a:t>
            </a:r>
            <a:r>
              <a:rPr lang="en-US" sz="2400" b="1" u="sng" dirty="0">
                <a:solidFill>
                  <a:srgbClr val="66FFFF"/>
                </a:solidFill>
              </a:rPr>
              <a:t>scope of employment</a:t>
            </a:r>
            <a:r>
              <a:rPr lang="en-US" sz="2400" b="1" dirty="0">
                <a:solidFill>
                  <a:srgbClr val="FFFF00"/>
                </a:solidFill>
              </a:rPr>
              <a:t> </a:t>
            </a:r>
            <a:r>
              <a:rPr lang="en-US" sz="2400" b="1" i="1" u="sng" dirty="0"/>
              <a:t>or </a:t>
            </a:r>
            <a:r>
              <a:rPr lang="en-US" sz="2400" dirty="0"/>
              <a:t>under color of law so long as there is not fraud or willful misconduct (</a:t>
            </a:r>
            <a:r>
              <a:rPr lang="en-US" sz="2400" b="1" u="sng" dirty="0">
                <a:solidFill>
                  <a:srgbClr val="66FFFF"/>
                </a:solidFill>
              </a:rPr>
              <a:t>malice</a:t>
            </a:r>
            <a:r>
              <a:rPr lang="en-US" sz="2400" dirty="0"/>
              <a:t>))</a:t>
            </a:r>
          </a:p>
          <a:p>
            <a:pPr marL="273050" lvl="2" indent="-273050">
              <a:buClr>
                <a:schemeClr val="accent1"/>
              </a:buClr>
              <a:buSzPct val="85000"/>
              <a:buFont typeface="Wingdings 2" pitchFamily="18" charset="2"/>
              <a:buChar char=""/>
              <a:defRPr/>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1647" y="4583587"/>
            <a:ext cx="5538385" cy="1786027"/>
          </a:xfrm>
          <a:prstGeom prst="rect">
            <a:avLst/>
          </a:prstGeom>
        </p:spPr>
      </p:pic>
    </p:spTree>
    <p:extLst>
      <p:ext uri="{BB962C8B-B14F-4D97-AF65-F5344CB8AC3E}">
        <p14:creationId xmlns:p14="http://schemas.microsoft.com/office/powerpoint/2010/main" val="611604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28251" y="413657"/>
            <a:ext cx="10353761" cy="1326321"/>
          </a:xfrm>
        </p:spPr>
        <p:txBody>
          <a:bodyPr/>
          <a:lstStyle/>
          <a:p>
            <a:pPr eaLnBrk="1" hangingPunct="1">
              <a:defRPr/>
            </a:pPr>
            <a:r>
              <a:rPr lang="en-US" b="1" dirty="0">
                <a:solidFill>
                  <a:srgbClr val="FFFF00"/>
                </a:solidFill>
              </a:rPr>
              <a:t>What is </a:t>
            </a:r>
            <a:r>
              <a:rPr lang="en-US" b="1" dirty="0">
                <a:solidFill>
                  <a:srgbClr val="FF0000"/>
                </a:solidFill>
              </a:rPr>
              <a:t>“Malice?”</a:t>
            </a:r>
          </a:p>
        </p:txBody>
      </p:sp>
      <p:sp>
        <p:nvSpPr>
          <p:cNvPr id="25603" name="Content Placeholder 2"/>
          <p:cNvSpPr>
            <a:spLocks noGrp="1"/>
          </p:cNvSpPr>
          <p:nvPr>
            <p:ph idx="1"/>
          </p:nvPr>
        </p:nvSpPr>
        <p:spPr>
          <a:xfrm>
            <a:off x="1218005" y="1872343"/>
            <a:ext cx="4509861" cy="4572000"/>
          </a:xfrm>
        </p:spPr>
        <p:txBody>
          <a:bodyPr>
            <a:normAutofit/>
          </a:bodyPr>
          <a:lstStyle/>
          <a:p>
            <a:pPr marL="273050" lvl="2" indent="-273050">
              <a:buClr>
                <a:schemeClr val="accent1"/>
              </a:buClr>
              <a:buSzPct val="85000"/>
              <a:buNone/>
              <a:defRPr/>
            </a:pPr>
            <a:r>
              <a:rPr lang="en-US" dirty="0"/>
              <a:t>	</a:t>
            </a:r>
            <a:r>
              <a:rPr lang="en-US" sz="2400" dirty="0"/>
              <a:t>“</a:t>
            </a:r>
            <a:r>
              <a:rPr lang="en-US" sz="2400" dirty="0">
                <a:solidFill>
                  <a:srgbClr val="66FFFF"/>
                </a:solidFill>
              </a:rPr>
              <a:t>Malice </a:t>
            </a:r>
            <a:r>
              <a:rPr lang="en-US" sz="2400" dirty="0"/>
              <a:t>is the committing of a[] </a:t>
            </a:r>
            <a:r>
              <a:rPr lang="en-US" sz="2400" dirty="0">
                <a:solidFill>
                  <a:srgbClr val="66FFFF"/>
                </a:solidFill>
              </a:rPr>
              <a:t>wrongful act </a:t>
            </a:r>
            <a:r>
              <a:rPr lang="en-US" sz="2400" dirty="0"/>
              <a:t>with the </a:t>
            </a:r>
            <a:r>
              <a:rPr lang="en-US" sz="2400" dirty="0">
                <a:solidFill>
                  <a:srgbClr val="66FFFF"/>
                </a:solidFill>
              </a:rPr>
              <a:t>intent to inflict injury </a:t>
            </a:r>
            <a:r>
              <a:rPr lang="en-US" sz="2400" dirty="0"/>
              <a:t>or under circumstances where the law will imply evil intent.”  </a:t>
            </a:r>
            <a:r>
              <a:rPr lang="en-US" sz="2400" u="sng" dirty="0"/>
              <a:t>Black’s Law Dictionary</a:t>
            </a:r>
            <a:r>
              <a:rPr lang="en-US" sz="2400" dirty="0"/>
              <a:t>, 5ed. (1979).  </a:t>
            </a:r>
          </a:p>
          <a:p>
            <a:pPr eaLnBrk="1" hangingPunct="1">
              <a:defRPr/>
            </a:pPr>
            <a:endParaRPr lang="en-US" dirty="0"/>
          </a:p>
          <a:p>
            <a:pPr marL="0" indent="0" eaLnBrk="1" hangingPunct="1">
              <a:buNone/>
              <a:defRPr/>
            </a:pPr>
            <a:r>
              <a:rPr lang="en-US" sz="2400" dirty="0"/>
              <a:t>	</a:t>
            </a:r>
          </a:p>
        </p:txBody>
      </p:sp>
      <p:pic>
        <p:nvPicPr>
          <p:cNvPr id="34820" name="Picture 3" descr="ang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64136" y="1917623"/>
            <a:ext cx="4829175" cy="32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884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defRPr/>
            </a:pPr>
            <a:r>
              <a:rPr lang="en-US" dirty="0">
                <a:solidFill>
                  <a:srgbClr val="FFFF00"/>
                </a:solidFill>
              </a:rPr>
              <a:t>Open Meetings Act violations</a:t>
            </a:r>
          </a:p>
        </p:txBody>
      </p:sp>
      <p:sp>
        <p:nvSpPr>
          <p:cNvPr id="3" name="Content Placeholder 2"/>
          <p:cNvSpPr>
            <a:spLocks noGrp="1"/>
          </p:cNvSpPr>
          <p:nvPr>
            <p:ph idx="1"/>
          </p:nvPr>
        </p:nvSpPr>
        <p:spPr>
          <a:xfrm>
            <a:off x="676563" y="2105399"/>
            <a:ext cx="5521036" cy="4572000"/>
          </a:xfrm>
        </p:spPr>
        <p:txBody>
          <a:bodyPr>
            <a:normAutofit/>
          </a:bodyPr>
          <a:lstStyle/>
          <a:p>
            <a:pPr marL="0" indent="0">
              <a:buNone/>
              <a:defRPr/>
            </a:pPr>
            <a:r>
              <a:rPr lang="en-US" dirty="0"/>
              <a:t>Ensure that you are in compliance with the open meetings law – an intentional violation done where injury to someone is a </a:t>
            </a:r>
            <a:r>
              <a:rPr lang="en-US" u="sng" dirty="0"/>
              <a:t>foreseeable</a:t>
            </a:r>
            <a:r>
              <a:rPr lang="en-US" dirty="0"/>
              <a:t> result, may amount to “malice” and is outside the scope of employment or office.  It may also raise concerns over “due process of law.”</a:t>
            </a:r>
          </a:p>
          <a:p>
            <a:pPr marL="274320" indent="-274320">
              <a:buFont typeface="Wingdings 2"/>
              <a:buChar char=""/>
              <a:defRPr/>
            </a:pPr>
            <a:endParaRPr lang="en-US" sz="1700" b="1" dirty="0"/>
          </a:p>
          <a:p>
            <a:pPr marL="548640" lvl="1" indent="-274320">
              <a:buFont typeface="Wingdings"/>
              <a:buChar char=""/>
              <a:defRPr/>
            </a:pPr>
            <a:endParaRPr lang="en-US" dirty="0"/>
          </a:p>
        </p:txBody>
      </p:sp>
      <p:sp>
        <p:nvSpPr>
          <p:cNvPr id="35844" name="TextBox 3"/>
          <p:cNvSpPr txBox="1">
            <a:spLocks noChangeArrowheads="1"/>
          </p:cNvSpPr>
          <p:nvPr/>
        </p:nvSpPr>
        <p:spPr bwMode="auto">
          <a:xfrm>
            <a:off x="6858000" y="6431336"/>
            <a:ext cx="5334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panose="02020404030301010803" pitchFamily="18" charset="0"/>
              </a:defRPr>
            </a:lvl1pPr>
            <a:lvl2pPr marL="742950" indent="-285750">
              <a:defRPr sz="2400">
                <a:solidFill>
                  <a:schemeClr val="tx1"/>
                </a:solidFill>
                <a:latin typeface="Garamond" panose="02020404030301010803" pitchFamily="18" charset="0"/>
              </a:defRPr>
            </a:lvl2pPr>
            <a:lvl3pPr marL="1143000" indent="-228600">
              <a:defRPr sz="2400">
                <a:solidFill>
                  <a:schemeClr val="tx1"/>
                </a:solidFill>
                <a:latin typeface="Garamond" panose="02020404030301010803" pitchFamily="18" charset="0"/>
              </a:defRPr>
            </a:lvl3pPr>
            <a:lvl4pPr marL="1600200" indent="-228600">
              <a:defRPr sz="2400">
                <a:solidFill>
                  <a:schemeClr val="tx1"/>
                </a:solidFill>
                <a:latin typeface="Garamond" panose="02020404030301010803" pitchFamily="18" charset="0"/>
              </a:defRPr>
            </a:lvl4pPr>
            <a:lvl5pPr marL="2057400" indent="-228600">
              <a:defRPr sz="2400">
                <a:solidFill>
                  <a:schemeClr val="tx1"/>
                </a:solidFill>
                <a:latin typeface="Garamond" panose="02020404030301010803" pitchFamily="18" charset="0"/>
              </a:defRPr>
            </a:lvl5pPr>
            <a:lvl6pPr marL="2514600" indent="-228600" eaLnBrk="0" fontAlgn="base" hangingPunct="0">
              <a:spcBef>
                <a:spcPct val="0"/>
              </a:spcBef>
              <a:spcAft>
                <a:spcPct val="0"/>
              </a:spcAft>
              <a:defRPr sz="2400">
                <a:solidFill>
                  <a:schemeClr val="tx1"/>
                </a:solidFill>
                <a:latin typeface="Garamond" panose="02020404030301010803" pitchFamily="18" charset="0"/>
              </a:defRPr>
            </a:lvl6pPr>
            <a:lvl7pPr marL="2971800" indent="-228600" eaLnBrk="0" fontAlgn="base" hangingPunct="0">
              <a:spcBef>
                <a:spcPct val="0"/>
              </a:spcBef>
              <a:spcAft>
                <a:spcPct val="0"/>
              </a:spcAft>
              <a:defRPr sz="2400">
                <a:solidFill>
                  <a:schemeClr val="tx1"/>
                </a:solidFill>
                <a:latin typeface="Garamond" panose="02020404030301010803" pitchFamily="18" charset="0"/>
              </a:defRPr>
            </a:lvl7pPr>
            <a:lvl8pPr marL="3429000" indent="-228600" eaLnBrk="0" fontAlgn="base" hangingPunct="0">
              <a:spcBef>
                <a:spcPct val="0"/>
              </a:spcBef>
              <a:spcAft>
                <a:spcPct val="0"/>
              </a:spcAft>
              <a:defRPr sz="2400">
                <a:solidFill>
                  <a:schemeClr val="tx1"/>
                </a:solidFill>
                <a:latin typeface="Garamond" panose="02020404030301010803" pitchFamily="18" charset="0"/>
              </a:defRPr>
            </a:lvl8pPr>
            <a:lvl9pPr marL="3886200" indent="-228600" eaLnBrk="0" fontAlgn="base" hangingPunct="0">
              <a:spcBef>
                <a:spcPct val="0"/>
              </a:spcBef>
              <a:spcAft>
                <a:spcPct val="0"/>
              </a:spcAft>
              <a:defRPr sz="2400">
                <a:solidFill>
                  <a:schemeClr val="tx1"/>
                </a:solidFill>
                <a:latin typeface="Garamond" panose="02020404030301010803" pitchFamily="18" charset="0"/>
              </a:defRPr>
            </a:lvl9pPr>
          </a:lstStyle>
          <a:p>
            <a:r>
              <a:rPr lang="en-US" altLang="en-US" sz="1000" dirty="0"/>
              <a:t>Utah Land Use Institute, “Utah Land Use Law Seminars”  (March 2010).</a:t>
            </a:r>
          </a:p>
        </p:txBody>
      </p:sp>
      <p:pic>
        <p:nvPicPr>
          <p:cNvPr id="35845" name="Picture 4" descr="mee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36085" y="2002622"/>
            <a:ext cx="4904508" cy="3271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4164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2099" y="155252"/>
            <a:ext cx="7317289" cy="1326321"/>
          </a:xfrm>
        </p:spPr>
        <p:txBody>
          <a:bodyPr/>
          <a:lstStyle/>
          <a:p>
            <a:r>
              <a:rPr lang="en-US" dirty="0">
                <a:solidFill>
                  <a:srgbClr val="FFFF00"/>
                </a:solidFill>
              </a:rPr>
              <a:t>Funding and Financing</a:t>
            </a:r>
          </a:p>
        </p:txBody>
      </p:sp>
      <p:sp>
        <p:nvSpPr>
          <p:cNvPr id="3" name="TextBox 2"/>
          <p:cNvSpPr txBox="1"/>
          <p:nvPr/>
        </p:nvSpPr>
        <p:spPr>
          <a:xfrm>
            <a:off x="4751605" y="1363335"/>
            <a:ext cx="7383156" cy="2308324"/>
          </a:xfrm>
          <a:prstGeom prst="rect">
            <a:avLst/>
          </a:prstGeom>
          <a:noFill/>
        </p:spPr>
        <p:txBody>
          <a:bodyPr wrap="square" rtlCol="0">
            <a:spAutoFit/>
          </a:bodyPr>
          <a:lstStyle/>
          <a:p>
            <a:pPr marL="285750" indent="-285750">
              <a:buFont typeface="Wingdings" panose="05000000000000000000" pitchFamily="2" charset="2"/>
              <a:buChar char="Ø"/>
            </a:pPr>
            <a:r>
              <a:rPr lang="en-US" dirty="0"/>
              <a:t>Fee for Service (UCA 17B-6-643) – public hearing required</a:t>
            </a:r>
          </a:p>
          <a:p>
            <a:pPr marL="285750" indent="-285750">
              <a:buFont typeface="Wingdings" panose="05000000000000000000" pitchFamily="2" charset="2"/>
              <a:buChar char="Ø"/>
            </a:pPr>
            <a:r>
              <a:rPr lang="en-US" dirty="0"/>
              <a:t>Property Tax (UCA 17D-1-105) – election required; no rate limitation</a:t>
            </a:r>
            <a:r>
              <a:rPr lang="en-US" b="1" dirty="0">
                <a:solidFill>
                  <a:srgbClr val="FFFF00"/>
                </a:solidFill>
              </a:rPr>
              <a:t>*</a:t>
            </a:r>
          </a:p>
          <a:p>
            <a:pPr marL="285750" indent="-285750">
              <a:buFont typeface="Wingdings" panose="05000000000000000000" pitchFamily="2" charset="2"/>
              <a:buChar char="Ø"/>
            </a:pPr>
            <a:r>
              <a:rPr lang="en-US" strike="sngStrike" dirty="0"/>
              <a:t>Sales Tax – Not Available to SSD</a:t>
            </a:r>
          </a:p>
          <a:p>
            <a:pPr marL="285750" indent="-285750">
              <a:buFont typeface="Wingdings" panose="05000000000000000000" pitchFamily="2" charset="2"/>
              <a:buChar char="Ø"/>
            </a:pPr>
            <a:r>
              <a:rPr lang="en-US" dirty="0"/>
              <a:t>Impact Fees – UCA Title 11, Chapter 36</a:t>
            </a:r>
          </a:p>
          <a:p>
            <a:pPr marL="285750" indent="-285750">
              <a:buFont typeface="Wingdings" panose="05000000000000000000" pitchFamily="2" charset="2"/>
              <a:buChar char="Ø"/>
            </a:pPr>
            <a:r>
              <a:rPr lang="en-US" dirty="0"/>
              <a:t>General Obligation Bond (election) – UCA Title 11, Chapter 14</a:t>
            </a:r>
            <a:r>
              <a:rPr lang="en-US" b="1" dirty="0">
                <a:solidFill>
                  <a:srgbClr val="FFFF00"/>
                </a:solidFill>
              </a:rPr>
              <a:t>*</a:t>
            </a:r>
          </a:p>
          <a:p>
            <a:pPr marL="285750" indent="-285750">
              <a:buFont typeface="Wingdings" panose="05000000000000000000" pitchFamily="2" charset="2"/>
              <a:buChar char="Ø"/>
            </a:pPr>
            <a:r>
              <a:rPr lang="en-US" dirty="0"/>
              <a:t>Lease-Revenue Bond (any bond over $10M requires a public hearing)</a:t>
            </a:r>
            <a:r>
              <a:rPr lang="en-US" b="1" dirty="0">
                <a:solidFill>
                  <a:srgbClr val="FFFF00"/>
                </a:solidFill>
              </a:rPr>
              <a:t>*</a:t>
            </a:r>
          </a:p>
        </p:txBody>
      </p:sp>
      <p:sp>
        <p:nvSpPr>
          <p:cNvPr id="4" name="TextBox 3"/>
          <p:cNvSpPr txBox="1"/>
          <p:nvPr/>
        </p:nvSpPr>
        <p:spPr>
          <a:xfrm>
            <a:off x="1936177" y="3736353"/>
            <a:ext cx="4268680" cy="954107"/>
          </a:xfrm>
          <a:prstGeom prst="rect">
            <a:avLst/>
          </a:prstGeom>
          <a:noFill/>
        </p:spPr>
        <p:txBody>
          <a:bodyPr wrap="square" rtlCol="0">
            <a:spAutoFit/>
          </a:bodyPr>
          <a:lstStyle/>
          <a:p>
            <a:r>
              <a:rPr lang="en-US" sz="1400" dirty="0">
                <a:solidFill>
                  <a:srgbClr val="FFFF00"/>
                </a:solidFill>
              </a:rPr>
              <a:t>* Requires the approval of the County Council.  After voter approval for a property tax, Council conducts a Truth-in-Taxation hearing for the following year’s budget. </a:t>
            </a:r>
          </a:p>
        </p:txBody>
      </p:sp>
      <p:pic>
        <p:nvPicPr>
          <p:cNvPr id="4098" name="Picture 2" descr="Image result for municipal bonds">
            <a:extLst>
              <a:ext uri="{FF2B5EF4-FFF2-40B4-BE49-F238E27FC236}">
                <a16:creationId xmlns:a16="http://schemas.microsoft.com/office/drawing/2014/main" id="{A2D7947A-4A7A-4B2B-85DF-349D8B16CD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857" y="3722221"/>
            <a:ext cx="5664531" cy="2915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TRANSFER PROPERTY TAX BASE - CA PROPOSITIONS 60, 90 and 110 | Reméo Realty">
            <a:extLst>
              <a:ext uri="{FF2B5EF4-FFF2-40B4-BE49-F238E27FC236}">
                <a16:creationId xmlns:a16="http://schemas.microsoft.com/office/drawing/2014/main" id="{72DDA348-23E0-469D-BAF5-EC569DB38B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01" y="1177132"/>
            <a:ext cx="4273298" cy="240373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Avoid Surprise Fees &amp; Taxes by Tracking Municipal Regulation">
            <a:extLst>
              <a:ext uri="{FF2B5EF4-FFF2-40B4-BE49-F238E27FC236}">
                <a16:creationId xmlns:a16="http://schemas.microsoft.com/office/drawing/2014/main" id="{8BBC257D-529C-491A-852E-5AACEA688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5790" y="4878232"/>
            <a:ext cx="2638136" cy="1759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99291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defRPr/>
            </a:pPr>
            <a:r>
              <a:rPr lang="en-US" dirty="0">
                <a:solidFill>
                  <a:srgbClr val="FFFF00"/>
                </a:solidFill>
              </a:rPr>
              <a:t>Willfully Violating the Law</a:t>
            </a:r>
          </a:p>
        </p:txBody>
      </p:sp>
      <p:sp>
        <p:nvSpPr>
          <p:cNvPr id="3" name="Content Placeholder 2"/>
          <p:cNvSpPr>
            <a:spLocks noGrp="1"/>
          </p:cNvSpPr>
          <p:nvPr>
            <p:ph idx="1"/>
          </p:nvPr>
        </p:nvSpPr>
        <p:spPr>
          <a:xfrm>
            <a:off x="5337320" y="2113809"/>
            <a:ext cx="4590452" cy="2407722"/>
          </a:xfrm>
        </p:spPr>
        <p:txBody>
          <a:bodyPr/>
          <a:lstStyle/>
          <a:p>
            <a:pPr marL="0" indent="0" eaLnBrk="1" hangingPunct="1">
              <a:buNone/>
              <a:defRPr/>
            </a:pPr>
            <a:r>
              <a:rPr lang="en-US" dirty="0"/>
              <a:t>Where a law is “clearly established” and you intentionally violate it, not only do you lose your “qualified immunity,” but it may also be viewed as “malice” if the result of your action is to intentionally injure.</a:t>
            </a:r>
          </a:p>
          <a:p>
            <a:pPr eaLnBrk="1" hangingPunct="1">
              <a:defRPr/>
            </a:pPr>
            <a:endParaRPr lang="en-US" dirty="0"/>
          </a:p>
        </p:txBody>
      </p:sp>
      <p:pic>
        <p:nvPicPr>
          <p:cNvPr id="36868" name="Picture 3" descr="law break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3795" y="2098964"/>
            <a:ext cx="2878715" cy="428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5FD118C-11C5-433C-8228-ACB5587E6505}"/>
              </a:ext>
            </a:extLst>
          </p:cNvPr>
          <p:cNvSpPr txBox="1"/>
          <p:nvPr/>
        </p:nvSpPr>
        <p:spPr>
          <a:xfrm>
            <a:off x="8746176" y="5569527"/>
            <a:ext cx="3236026" cy="646331"/>
          </a:xfrm>
          <a:prstGeom prst="rect">
            <a:avLst/>
          </a:prstGeom>
          <a:noFill/>
        </p:spPr>
        <p:txBody>
          <a:bodyPr wrap="square" rtlCol="0">
            <a:spAutoFit/>
          </a:bodyPr>
          <a:lstStyle/>
          <a:p>
            <a:r>
              <a:rPr lang="en-US" dirty="0">
                <a:solidFill>
                  <a:srgbClr val="66FFFF"/>
                </a:solidFill>
              </a:rPr>
              <a:t>This is why the Safe Harbor rule was made</a:t>
            </a:r>
          </a:p>
        </p:txBody>
      </p:sp>
    </p:spTree>
    <p:extLst>
      <p:ext uri="{BB962C8B-B14F-4D97-AF65-F5344CB8AC3E}">
        <p14:creationId xmlns:p14="http://schemas.microsoft.com/office/powerpoint/2010/main" val="17040574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914" y="227225"/>
            <a:ext cx="10353761" cy="1326321"/>
          </a:xfrm>
        </p:spPr>
        <p:txBody>
          <a:bodyPr/>
          <a:lstStyle/>
          <a:p>
            <a:pPr>
              <a:defRPr/>
            </a:pPr>
            <a:r>
              <a:rPr lang="en-US" dirty="0">
                <a:solidFill>
                  <a:srgbClr val="FFFF00"/>
                </a:solidFill>
              </a:rPr>
              <a:t>42 USC 1983 (Civil Rights Violation)</a:t>
            </a:r>
          </a:p>
        </p:txBody>
      </p:sp>
      <p:sp>
        <p:nvSpPr>
          <p:cNvPr id="43011" name="Content Placeholder 2"/>
          <p:cNvSpPr>
            <a:spLocks noGrp="1"/>
          </p:cNvSpPr>
          <p:nvPr>
            <p:ph idx="1"/>
          </p:nvPr>
        </p:nvSpPr>
        <p:spPr>
          <a:xfrm>
            <a:off x="506080" y="1238225"/>
            <a:ext cx="6488486" cy="5227890"/>
          </a:xfrm>
        </p:spPr>
        <p:txBody>
          <a:bodyPr>
            <a:normAutofit fontScale="92500"/>
          </a:bodyPr>
          <a:lstStyle/>
          <a:p>
            <a:pPr marL="0" indent="0">
              <a:buNone/>
              <a:defRPr/>
            </a:pPr>
            <a:r>
              <a:rPr lang="en-US" b="1" dirty="0"/>
              <a:t>The Ku Klux Klan Act of 1871</a:t>
            </a:r>
          </a:p>
          <a:p>
            <a:pPr lvl="1">
              <a:defRPr/>
            </a:pPr>
            <a:r>
              <a:rPr lang="en-US" sz="2400" dirty="0"/>
              <a:t>Violation where a </a:t>
            </a:r>
            <a:r>
              <a:rPr lang="en-US" sz="2400" dirty="0">
                <a:solidFill>
                  <a:srgbClr val="66FFFF"/>
                </a:solidFill>
              </a:rPr>
              <a:t>person acting under color of state law deprives another of rights secured by the US Constitution or federal law</a:t>
            </a:r>
            <a:r>
              <a:rPr lang="en-US" sz="2400" dirty="0">
                <a:solidFill>
                  <a:srgbClr val="FFFF00"/>
                </a:solidFill>
              </a:rPr>
              <a:t> </a:t>
            </a:r>
            <a:r>
              <a:rPr lang="en-US" sz="2400" dirty="0"/>
              <a:t>(i.e.; discrimination)</a:t>
            </a:r>
          </a:p>
          <a:p>
            <a:pPr lvl="1">
              <a:defRPr/>
            </a:pPr>
            <a:r>
              <a:rPr lang="en-US" sz="2400" dirty="0"/>
              <a:t>Utah Governmental Immunity Act is not a defense</a:t>
            </a:r>
          </a:p>
          <a:p>
            <a:pPr lvl="1">
              <a:defRPr/>
            </a:pPr>
            <a:r>
              <a:rPr lang="en-US" sz="2400" dirty="0"/>
              <a:t>If a public official has evil motive or intent, is reckless or has a callous disregard of or </a:t>
            </a:r>
          </a:p>
          <a:p>
            <a:pPr lvl="1">
              <a:buFont typeface="Wingdings" panose="05000000000000000000" pitchFamily="2" charset="2"/>
              <a:buNone/>
              <a:defRPr/>
            </a:pPr>
            <a:r>
              <a:rPr lang="en-US" sz="2400" dirty="0"/>
              <a:t>	indifference to the rights of others, </a:t>
            </a:r>
            <a:r>
              <a:rPr lang="en-US" sz="2400" b="1" dirty="0">
                <a:solidFill>
                  <a:srgbClr val="66FFFF"/>
                </a:solidFill>
              </a:rPr>
              <a:t>punitive damages</a:t>
            </a:r>
            <a:r>
              <a:rPr lang="en-US" sz="2400" dirty="0">
                <a:solidFill>
                  <a:srgbClr val="FFFF00"/>
                </a:solidFill>
              </a:rPr>
              <a:t> </a:t>
            </a:r>
            <a:r>
              <a:rPr lang="en-US" sz="2400" dirty="0"/>
              <a:t>may be awarded.  </a:t>
            </a:r>
          </a:p>
          <a:p>
            <a:pPr lvl="1">
              <a:buFont typeface="Wingdings" panose="05000000000000000000" pitchFamily="2" charset="2"/>
              <a:buNone/>
              <a:defRPr/>
            </a:pPr>
            <a:r>
              <a:rPr lang="en-US" dirty="0"/>
              <a:t>	</a:t>
            </a:r>
            <a:r>
              <a:rPr lang="en-US" u="sng" dirty="0"/>
              <a:t>Nieto v. </a:t>
            </a:r>
            <a:r>
              <a:rPr lang="en-US" u="sng" dirty="0" err="1"/>
              <a:t>Kapoor</a:t>
            </a:r>
            <a:r>
              <a:rPr lang="en-US" dirty="0"/>
              <a:t>, 268 F.3d 1208 (10</a:t>
            </a:r>
            <a:r>
              <a:rPr lang="en-US" baseline="30000" dirty="0"/>
              <a:t>th</a:t>
            </a:r>
            <a:r>
              <a:rPr lang="en-US" dirty="0"/>
              <a:t> Cir. 2001)</a:t>
            </a:r>
          </a:p>
        </p:txBody>
      </p:sp>
      <p:pic>
        <p:nvPicPr>
          <p:cNvPr id="39940" name="Picture 3" descr="SeattleKlan-PI-19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21516" y="1905992"/>
            <a:ext cx="4154798" cy="34084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73740318"/>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36FBDF-2D64-4539-BF7A-9768AD0D5849}"/>
              </a:ext>
            </a:extLst>
          </p:cNvPr>
          <p:cNvSpPr>
            <a:spLocks noGrp="1"/>
          </p:cNvSpPr>
          <p:nvPr>
            <p:ph sz="half" idx="1"/>
          </p:nvPr>
        </p:nvSpPr>
        <p:spPr/>
        <p:txBody>
          <a:bodyPr>
            <a:normAutofit fontScale="92500" lnSpcReduction="20000"/>
          </a:bodyPr>
          <a:lstStyle/>
          <a:p>
            <a:pPr marL="285750" indent="-285750">
              <a:buFont typeface="Wingdings" panose="05000000000000000000" pitchFamily="2" charset="2"/>
              <a:buChar char="Ø"/>
            </a:pPr>
            <a:r>
              <a:rPr lang="en-US" dirty="0"/>
              <a:t>Conflicts of Interest:  </a:t>
            </a:r>
          </a:p>
          <a:p>
            <a:pPr marL="742950" lvl="1" indent="-285750">
              <a:buFont typeface="Wingdings" panose="05000000000000000000" pitchFamily="2" charset="2"/>
              <a:buChar char="Ø"/>
            </a:pPr>
            <a:r>
              <a:rPr lang="en-US" dirty="0"/>
              <a:t>Monetary or familial relationship – disclose and recuse from decision-making</a:t>
            </a:r>
          </a:p>
          <a:p>
            <a:pPr marL="742950" lvl="1" indent="-285750">
              <a:buFont typeface="Wingdings" panose="05000000000000000000" pitchFamily="2" charset="2"/>
              <a:buChar char="Ø"/>
            </a:pPr>
            <a:r>
              <a:rPr lang="en-US" dirty="0"/>
              <a:t>Other conflicts – disclose</a:t>
            </a:r>
          </a:p>
          <a:p>
            <a:endParaRPr lang="en-US" dirty="0"/>
          </a:p>
        </p:txBody>
      </p:sp>
      <p:sp>
        <p:nvSpPr>
          <p:cNvPr id="4" name="Content Placeholder 3">
            <a:extLst>
              <a:ext uri="{FF2B5EF4-FFF2-40B4-BE49-F238E27FC236}">
                <a16:creationId xmlns:a16="http://schemas.microsoft.com/office/drawing/2014/main" id="{15243770-53ED-456C-BB51-9D141268A456}"/>
              </a:ext>
            </a:extLst>
          </p:cNvPr>
          <p:cNvSpPr>
            <a:spLocks noGrp="1"/>
          </p:cNvSpPr>
          <p:nvPr>
            <p:ph sz="half" idx="2"/>
          </p:nvPr>
        </p:nvSpPr>
        <p:spPr>
          <a:xfrm>
            <a:off x="6173402" y="2088319"/>
            <a:ext cx="5599497" cy="4101928"/>
          </a:xfrm>
        </p:spPr>
        <p:txBody>
          <a:bodyPr>
            <a:normAutofit fontScale="92500" lnSpcReduction="20000"/>
          </a:bodyPr>
          <a:lstStyle/>
          <a:p>
            <a:pPr marL="285750" indent="-285750">
              <a:buFont typeface="Wingdings" panose="05000000000000000000" pitchFamily="2" charset="2"/>
              <a:buChar char="Ø"/>
            </a:pPr>
            <a:r>
              <a:rPr lang="en-US" dirty="0"/>
              <a:t>No solicitation or acceptance of gifts, compensation or loans that may influence your Board decision</a:t>
            </a:r>
          </a:p>
          <a:p>
            <a:pPr marL="285750" indent="-285750">
              <a:buFont typeface="Wingdings" panose="05000000000000000000" pitchFamily="2" charset="2"/>
              <a:buChar char="Ø"/>
            </a:pPr>
            <a:r>
              <a:rPr lang="en-US" dirty="0"/>
              <a:t>Can accept non-cash gift with a value of $50 or less</a:t>
            </a:r>
          </a:p>
          <a:p>
            <a:pPr marL="285750" indent="-285750">
              <a:buFont typeface="Wingdings" panose="05000000000000000000" pitchFamily="2" charset="2"/>
              <a:buChar char="Ø"/>
            </a:pPr>
            <a:r>
              <a:rPr lang="en-US" dirty="0"/>
              <a:t>No nepotism (no direct supervision of relatives)</a:t>
            </a:r>
          </a:p>
          <a:p>
            <a:pPr marL="285750" indent="-285750">
              <a:buFont typeface="Wingdings" panose="05000000000000000000" pitchFamily="2" charset="2"/>
              <a:buChar char="Ø"/>
            </a:pPr>
            <a:r>
              <a:rPr lang="en-US" dirty="0"/>
              <a:t>Board members cannot be employees of the District</a:t>
            </a:r>
          </a:p>
          <a:p>
            <a:pPr marL="285750" indent="-285750">
              <a:buFont typeface="Wingdings" panose="05000000000000000000" pitchFamily="2" charset="2"/>
              <a:buChar char="Ø"/>
            </a:pPr>
            <a:r>
              <a:rPr lang="en-US" dirty="0">
                <a:solidFill>
                  <a:srgbClr val="FF0000"/>
                </a:solidFill>
              </a:rPr>
              <a:t>Must fill out (or update) Disclosure annually and affix to website</a:t>
            </a:r>
          </a:p>
          <a:p>
            <a:endParaRPr lang="en-US" dirty="0"/>
          </a:p>
        </p:txBody>
      </p:sp>
      <p:pic>
        <p:nvPicPr>
          <p:cNvPr id="14340" name="Picture 4" descr="Business Ethics in Organizational Behavior | Organizational Behavior /  Human Relations">
            <a:extLst>
              <a:ext uri="{FF2B5EF4-FFF2-40B4-BE49-F238E27FC236}">
                <a16:creationId xmlns:a16="http://schemas.microsoft.com/office/drawing/2014/main" id="{49A519BD-B224-4716-955B-CCB51CBED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0692" y="180658"/>
            <a:ext cx="3631223" cy="1772283"/>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ntro to Behavioral Ethics - Ethics Unwrapped - UT Austin">
            <a:extLst>
              <a:ext uri="{FF2B5EF4-FFF2-40B4-BE49-F238E27FC236}">
                <a16:creationId xmlns:a16="http://schemas.microsoft.com/office/drawing/2014/main" id="{FB4E3908-7212-4AC0-9319-27F8237A4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795" y="3974122"/>
            <a:ext cx="4626708" cy="2602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074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p:txBody>
          <a:bodyPr>
            <a:normAutofit/>
          </a:bodyPr>
          <a:lstStyle/>
          <a:p>
            <a:pPr eaLnBrk="1" hangingPunct="1">
              <a:defRPr/>
            </a:pPr>
            <a:r>
              <a:rPr lang="en-US" sz="4000" dirty="0">
                <a:solidFill>
                  <a:srgbClr val="FFFF00"/>
                </a:solidFill>
              </a:rPr>
              <a:t>The executive officer</a:t>
            </a:r>
          </a:p>
        </p:txBody>
      </p:sp>
      <p:sp>
        <p:nvSpPr>
          <p:cNvPr id="123907" name="Rectangle 3"/>
          <p:cNvSpPr>
            <a:spLocks noGrp="1" noChangeArrowheads="1"/>
          </p:cNvSpPr>
          <p:nvPr>
            <p:ph idx="1"/>
          </p:nvPr>
        </p:nvSpPr>
        <p:spPr/>
        <p:txBody>
          <a:bodyPr/>
          <a:lstStyle/>
          <a:p>
            <a:pPr eaLnBrk="1" hangingPunct="1">
              <a:lnSpc>
                <a:spcPct val="90000"/>
              </a:lnSpc>
              <a:defRPr/>
            </a:pPr>
            <a:r>
              <a:rPr lang="en-US" sz="3200" dirty="0"/>
              <a:t>Supervisory Role</a:t>
            </a:r>
          </a:p>
          <a:p>
            <a:pPr eaLnBrk="1" hangingPunct="1">
              <a:lnSpc>
                <a:spcPct val="90000"/>
              </a:lnSpc>
              <a:defRPr/>
            </a:pPr>
            <a:r>
              <a:rPr lang="en-US" sz="3200" dirty="0"/>
              <a:t>Financial Role</a:t>
            </a:r>
          </a:p>
          <a:p>
            <a:pPr eaLnBrk="1" hangingPunct="1">
              <a:lnSpc>
                <a:spcPct val="90000"/>
              </a:lnSpc>
              <a:defRPr/>
            </a:pPr>
            <a:r>
              <a:rPr lang="en-US" sz="3200" dirty="0"/>
              <a:t>Asset Manager Role</a:t>
            </a:r>
          </a:p>
          <a:p>
            <a:pPr eaLnBrk="1" hangingPunct="1">
              <a:lnSpc>
                <a:spcPct val="90000"/>
              </a:lnSpc>
              <a:defRPr/>
            </a:pPr>
            <a:r>
              <a:rPr lang="en-US" sz="3200" dirty="0"/>
              <a:t>Liaison Role</a:t>
            </a:r>
          </a:p>
          <a:p>
            <a:pPr eaLnBrk="1" hangingPunct="1">
              <a:lnSpc>
                <a:spcPct val="90000"/>
              </a:lnSpc>
              <a:defRPr/>
            </a:pPr>
            <a:r>
              <a:rPr lang="en-US" sz="3200" dirty="0"/>
              <a:t>Regulatory Role</a:t>
            </a:r>
          </a:p>
          <a:p>
            <a:pPr eaLnBrk="1" hangingPunct="1">
              <a:lnSpc>
                <a:spcPct val="90000"/>
              </a:lnSpc>
              <a:defRPr/>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6900" y="2057401"/>
            <a:ext cx="6656832" cy="4425696"/>
          </a:xfrm>
          <a:prstGeom prst="rect">
            <a:avLst/>
          </a:prstGeom>
        </p:spPr>
      </p:pic>
    </p:spTree>
    <p:extLst>
      <p:ext uri="{BB962C8B-B14F-4D97-AF65-F5344CB8AC3E}">
        <p14:creationId xmlns:p14="http://schemas.microsoft.com/office/powerpoint/2010/main" val="1718332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1" name="Picture 8" descr="j0355011"/>
          <p:cNvPicPr>
            <a:picLocks noGrp="1" noChangeAspect="1" noChangeArrowheads="1"/>
          </p:cNvPicPr>
          <p:nvPr>
            <p:ph type="title"/>
          </p:nvPr>
        </p:nvPicPr>
        <p:blipFill>
          <a:blip r:embed="rId2">
            <a:extLst>
              <a:ext uri="{28A0092B-C50C-407E-A947-70E740481C1C}">
                <a14:useLocalDpi xmlns:a14="http://schemas.microsoft.com/office/drawing/2010/main" val="0"/>
              </a:ext>
            </a:extLst>
          </a:blip>
          <a:stretch>
            <a:fillRect/>
          </a:stretch>
        </p:blipFill>
        <p:spPr>
          <a:xfrm>
            <a:off x="4668335" y="61803"/>
            <a:ext cx="2623114" cy="2645771"/>
          </a:xfrm>
          <a:noFill/>
          <a:extLst>
            <a:ext uri="{909E8E84-426E-40DD-AFC4-6F175D3DCCD1}">
              <a14:hiddenFill xmlns:a14="http://schemas.microsoft.com/office/drawing/2010/main">
                <a:solidFill>
                  <a:srgbClr val="FFFFFF"/>
                </a:solidFill>
              </a14:hiddenFill>
            </a:ext>
          </a:extLst>
        </p:spPr>
      </p:pic>
      <p:sp>
        <p:nvSpPr>
          <p:cNvPr id="52227" name="Rectangle 3"/>
          <p:cNvSpPr>
            <a:spLocks noGrp="1" noChangeArrowheads="1"/>
          </p:cNvSpPr>
          <p:nvPr>
            <p:ph idx="1"/>
          </p:nvPr>
        </p:nvSpPr>
        <p:spPr>
          <a:xfrm>
            <a:off x="500402" y="1912285"/>
            <a:ext cx="9653347" cy="4476284"/>
          </a:xfrm>
        </p:spPr>
        <p:txBody>
          <a:bodyPr>
            <a:normAutofit/>
          </a:bodyPr>
          <a:lstStyle/>
          <a:p>
            <a:pPr marL="0" indent="0" eaLnBrk="1" hangingPunct="1">
              <a:lnSpc>
                <a:spcPct val="90000"/>
              </a:lnSpc>
              <a:buNone/>
              <a:defRPr/>
            </a:pPr>
            <a:r>
              <a:rPr lang="en-US" sz="2800" dirty="0">
                <a:solidFill>
                  <a:srgbClr val="FFFF00"/>
                </a:solidFill>
              </a:rPr>
              <a:t>     </a:t>
            </a:r>
            <a:r>
              <a:rPr lang="en-US" sz="2800" u="sng" dirty="0">
                <a:solidFill>
                  <a:srgbClr val="FFFF00"/>
                </a:solidFill>
              </a:rPr>
              <a:t>Supervisory Role</a:t>
            </a:r>
          </a:p>
          <a:p>
            <a:pPr eaLnBrk="1" hangingPunct="1">
              <a:lnSpc>
                <a:spcPct val="90000"/>
              </a:lnSpc>
              <a:defRPr/>
            </a:pPr>
            <a:endParaRPr lang="en-US" sz="2400" dirty="0">
              <a:solidFill>
                <a:srgbClr val="FFFF00"/>
              </a:solidFill>
            </a:endParaRPr>
          </a:p>
          <a:p>
            <a:pPr lvl="1" eaLnBrk="1" hangingPunct="1">
              <a:lnSpc>
                <a:spcPct val="90000"/>
              </a:lnSpc>
              <a:defRPr/>
            </a:pPr>
            <a:r>
              <a:rPr lang="en-US" sz="2400" dirty="0"/>
              <a:t>Supervises Department Heads/ District Officers </a:t>
            </a:r>
          </a:p>
          <a:p>
            <a:pPr lvl="1" eaLnBrk="1" hangingPunct="1">
              <a:lnSpc>
                <a:spcPct val="90000"/>
              </a:lnSpc>
              <a:defRPr/>
            </a:pPr>
            <a:r>
              <a:rPr lang="en-US" sz="2400" dirty="0"/>
              <a:t>Approves all District personnel actions (with assistance from County Attorney)</a:t>
            </a:r>
          </a:p>
          <a:p>
            <a:pPr lvl="1" eaLnBrk="1" hangingPunct="1">
              <a:lnSpc>
                <a:spcPct val="90000"/>
              </a:lnSpc>
              <a:defRPr/>
            </a:pPr>
            <a:r>
              <a:rPr lang="en-US" sz="2400" dirty="0"/>
              <a:t>Controls and directs the prosecution, defense, and settlement of all civil lawsuits (with assistance of the County Attorney)</a:t>
            </a:r>
            <a:endParaRPr lang="en-US" sz="2400" dirty="0">
              <a:solidFill>
                <a:schemeClr val="accent2"/>
              </a:solidFill>
            </a:endParaRPr>
          </a:p>
          <a:p>
            <a:pPr lvl="1" eaLnBrk="1" hangingPunct="1">
              <a:lnSpc>
                <a:spcPct val="90000"/>
              </a:lnSpc>
              <a:defRPr/>
            </a:pPr>
            <a:r>
              <a:rPr lang="en-US" sz="2400" b="1" dirty="0">
                <a:solidFill>
                  <a:srgbClr val="66FFFF"/>
                </a:solidFill>
              </a:rPr>
              <a:t>Issues Executive Orders </a:t>
            </a:r>
            <a:r>
              <a:rPr lang="en-US" sz="2400" dirty="0"/>
              <a:t>(County Attorney must approve as to form)</a:t>
            </a:r>
          </a:p>
          <a:p>
            <a:pPr lvl="1" eaLnBrk="1" hangingPunct="1">
              <a:lnSpc>
                <a:spcPct val="90000"/>
              </a:lnSpc>
              <a:defRPr/>
            </a:pPr>
            <a:r>
              <a:rPr lang="en-US" sz="2400" dirty="0"/>
              <a:t>Keeps the Board updated on all matters pertaining to the District</a:t>
            </a:r>
          </a:p>
          <a:p>
            <a:pPr marL="457200" lvl="1" indent="0" eaLnBrk="1" hangingPunct="1">
              <a:lnSpc>
                <a:spcPct val="90000"/>
              </a:lnSpc>
              <a:buNone/>
              <a:defRPr/>
            </a:pPr>
            <a:endParaRPr lang="en-US" sz="2400" dirty="0"/>
          </a:p>
          <a:p>
            <a:pPr marL="457200" lvl="1" indent="0" eaLnBrk="1" hangingPunct="1">
              <a:lnSpc>
                <a:spcPct val="90000"/>
              </a:lnSpc>
              <a:buNone/>
              <a:defRPr/>
            </a:pPr>
            <a:endParaRPr lang="en-US" sz="1400" dirty="0">
              <a:solidFill>
                <a:schemeClr val="accent2"/>
              </a:solidFill>
            </a:endParaRPr>
          </a:p>
          <a:p>
            <a:pPr lvl="1" eaLnBrk="1" hangingPunct="1">
              <a:lnSpc>
                <a:spcPct val="90000"/>
              </a:lnSpc>
              <a:defRPr/>
            </a:pPr>
            <a:endParaRPr lang="en-US" dirty="0"/>
          </a:p>
          <a:p>
            <a:pPr lvl="1" eaLnBrk="1" hangingPunct="1">
              <a:lnSpc>
                <a:spcPct val="90000"/>
              </a:lnSpc>
              <a:defRPr/>
            </a:pPr>
            <a:endParaRPr lang="en-US" dirty="0"/>
          </a:p>
        </p:txBody>
      </p:sp>
      <p:pic>
        <p:nvPicPr>
          <p:cNvPr id="3074" name="Picture 2" descr="What is an executive order?">
            <a:extLst>
              <a:ext uri="{FF2B5EF4-FFF2-40B4-BE49-F238E27FC236}">
                <a16:creationId xmlns:a16="http://schemas.microsoft.com/office/drawing/2014/main" id="{9C114410-C48B-459D-A236-F4D6A16CF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7767" y="581891"/>
            <a:ext cx="3391965" cy="2259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0104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22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2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222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22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9" name="Rectangle 3"/>
          <p:cNvSpPr>
            <a:spLocks noGrp="1" noChangeArrowheads="1"/>
          </p:cNvSpPr>
          <p:nvPr>
            <p:ph type="body" idx="4294967295"/>
          </p:nvPr>
        </p:nvSpPr>
        <p:spPr>
          <a:xfrm>
            <a:off x="409987" y="966354"/>
            <a:ext cx="8529122" cy="4925291"/>
          </a:xfrm>
        </p:spPr>
        <p:txBody>
          <a:bodyPr>
            <a:normAutofit/>
          </a:bodyPr>
          <a:lstStyle/>
          <a:p>
            <a:pPr marL="0" indent="0" eaLnBrk="1" hangingPunct="1">
              <a:lnSpc>
                <a:spcPct val="90000"/>
              </a:lnSpc>
              <a:buNone/>
              <a:defRPr/>
            </a:pPr>
            <a:r>
              <a:rPr lang="en-US" sz="2400" dirty="0">
                <a:solidFill>
                  <a:srgbClr val="FFFF00"/>
                </a:solidFill>
              </a:rPr>
              <a:t>      </a:t>
            </a:r>
            <a:r>
              <a:rPr lang="en-US" sz="2800" u="sng" dirty="0">
                <a:solidFill>
                  <a:srgbClr val="FFFF00"/>
                </a:solidFill>
              </a:rPr>
              <a:t>Financial Role</a:t>
            </a:r>
          </a:p>
          <a:p>
            <a:pPr marL="1828800" lvl="4" indent="0">
              <a:lnSpc>
                <a:spcPct val="90000"/>
              </a:lnSpc>
              <a:buNone/>
              <a:defRPr/>
            </a:pPr>
            <a:endParaRPr lang="en-US" dirty="0"/>
          </a:p>
          <a:p>
            <a:pPr lvl="1" eaLnBrk="1" hangingPunct="1">
              <a:defRPr/>
            </a:pPr>
            <a:r>
              <a:rPr lang="en-US" sz="2400" dirty="0"/>
              <a:t>Acts as the </a:t>
            </a:r>
            <a:r>
              <a:rPr lang="en-US" sz="2400" b="1" dirty="0">
                <a:solidFill>
                  <a:srgbClr val="66FFFF"/>
                </a:solidFill>
              </a:rPr>
              <a:t>District’s Purchasing Agent </a:t>
            </a:r>
            <a:r>
              <a:rPr lang="en-US" sz="2400" dirty="0"/>
              <a:t>(following the Utah Procurement Code)</a:t>
            </a:r>
          </a:p>
          <a:p>
            <a:pPr lvl="1" eaLnBrk="1" hangingPunct="1">
              <a:defRPr/>
            </a:pPr>
            <a:r>
              <a:rPr lang="en-US" sz="2400" dirty="0"/>
              <a:t>Executes contracts (County Attorney must approve as to form)</a:t>
            </a:r>
          </a:p>
          <a:p>
            <a:pPr lvl="1" eaLnBrk="1" hangingPunct="1">
              <a:defRPr/>
            </a:pPr>
            <a:r>
              <a:rPr lang="en-US" sz="2400" dirty="0"/>
              <a:t>Presents a proposed Budget to the Board</a:t>
            </a:r>
          </a:p>
          <a:p>
            <a:pPr lvl="1" eaLnBrk="1" hangingPunct="1">
              <a:lnSpc>
                <a:spcPct val="90000"/>
              </a:lnSpc>
              <a:defRPr/>
            </a:pPr>
            <a:r>
              <a:rPr lang="en-US" sz="2400" dirty="0"/>
              <a:t>Acts as the </a:t>
            </a:r>
            <a:r>
              <a:rPr lang="en-US" sz="2400" b="1" dirty="0">
                <a:solidFill>
                  <a:srgbClr val="66FFFF"/>
                </a:solidFill>
              </a:rPr>
              <a:t>District’s Risk Manager </a:t>
            </a:r>
            <a:r>
              <a:rPr lang="en-US" sz="2400" dirty="0"/>
              <a:t>(interfaces with the Utah Local Government’s Trust or other insurance)</a:t>
            </a:r>
          </a:p>
          <a:p>
            <a:pPr lvl="1" eaLnBrk="1" hangingPunct="1">
              <a:lnSpc>
                <a:spcPct val="90000"/>
              </a:lnSpc>
              <a:defRPr/>
            </a:pPr>
            <a:r>
              <a:rPr lang="en-US" sz="2400" dirty="0"/>
              <a:t>Applies for grants</a:t>
            </a:r>
          </a:p>
          <a:p>
            <a:pPr lvl="1" eaLnBrk="1" hangingPunct="1">
              <a:lnSpc>
                <a:spcPct val="90000"/>
              </a:lnSpc>
              <a:defRPr/>
            </a:pPr>
            <a:r>
              <a:rPr lang="en-US" sz="2400" dirty="0"/>
              <a:t>Approves all expenditures and warrants up to limits set by the Board’s procurement policy</a:t>
            </a:r>
          </a:p>
          <a:p>
            <a:pPr lvl="1" eaLnBrk="1" hangingPunct="1">
              <a:lnSpc>
                <a:spcPct val="90000"/>
              </a:lnSpc>
              <a:defRPr/>
            </a:pPr>
            <a:endParaRPr lang="en-US" dirty="0"/>
          </a:p>
        </p:txBody>
      </p:sp>
      <p:pic>
        <p:nvPicPr>
          <p:cNvPr id="8195" name="Picture 11" descr="MCj0439593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9675" y="363585"/>
            <a:ext cx="3672444" cy="227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j04247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94709" y="3561143"/>
            <a:ext cx="2957410" cy="271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0105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29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9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29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29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29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29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TM04033921[[fn=Damask]]</Template>
  <TotalTime>43340</TotalTime>
  <Words>4427</Words>
  <Application>Microsoft Office PowerPoint</Application>
  <PresentationFormat>Widescreen</PresentationFormat>
  <Paragraphs>516</Paragraphs>
  <Slides>62</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62</vt:i4>
      </vt:variant>
    </vt:vector>
  </HeadingPairs>
  <TitlesOfParts>
    <vt:vector size="76" baseType="lpstr">
      <vt:lpstr>adobe-clean</vt:lpstr>
      <vt:lpstr>American Typewriter</vt:lpstr>
      <vt:lpstr>Aptos</vt:lpstr>
      <vt:lpstr>Arial</vt:lpstr>
      <vt:lpstr>Bookman Old Style</vt:lpstr>
      <vt:lpstr>Chalkduster</vt:lpstr>
      <vt:lpstr>Modern Love Caps</vt:lpstr>
      <vt:lpstr>Rockwell</vt:lpstr>
      <vt:lpstr>Sylfaen</vt:lpstr>
      <vt:lpstr>Tahoma</vt:lpstr>
      <vt:lpstr>Times New Roman</vt:lpstr>
      <vt:lpstr>Wingdings</vt:lpstr>
      <vt:lpstr>Wingdings 2</vt:lpstr>
      <vt:lpstr>Damask</vt:lpstr>
      <vt:lpstr>Special Service Districts</vt:lpstr>
      <vt:lpstr>PowerPoint Presentation</vt:lpstr>
      <vt:lpstr>Special service districts (Title 2, Summit County Code)</vt:lpstr>
      <vt:lpstr>Special Service district facts</vt:lpstr>
      <vt:lpstr>County Council Role</vt:lpstr>
      <vt:lpstr>Funding and Financing</vt:lpstr>
      <vt:lpstr>The executive officer</vt:lpstr>
      <vt:lpstr>PowerPoint Presentation</vt:lpstr>
      <vt:lpstr>PowerPoint Presentation</vt:lpstr>
      <vt:lpstr>PowerPoint Presentation</vt:lpstr>
      <vt:lpstr>PowerPoint Presentation</vt:lpstr>
      <vt:lpstr>PowerPoint Presentation</vt:lpstr>
      <vt:lpstr>The administrative  control board</vt:lpstr>
      <vt:lpstr>PowerPoint Presentation</vt:lpstr>
      <vt:lpstr>PowerPoint Presentation</vt:lpstr>
      <vt:lpstr>PowerPoint Presentation</vt:lpstr>
      <vt:lpstr>PowerPoint Presentation</vt:lpstr>
      <vt:lpstr>PowerPoint Presentation</vt:lpstr>
      <vt:lpstr>Open Meetings Act  Statement of Public Policy</vt:lpstr>
      <vt:lpstr>OPMA (and this Presentation) Covers These Topics</vt:lpstr>
      <vt:lpstr>Notice</vt:lpstr>
      <vt:lpstr>Where to Post Notice?</vt:lpstr>
      <vt:lpstr>Publish an Annual Meeting Schedule</vt:lpstr>
      <vt:lpstr>Your Notice Must Include An Agenda</vt:lpstr>
      <vt:lpstr>PowerPoint Presentation</vt:lpstr>
      <vt:lpstr>What if the public raises a topic that is not on the agenda?</vt:lpstr>
      <vt:lpstr>Reasonable Specificity</vt:lpstr>
      <vt:lpstr>“A public body may conduct a meeting that some or all members of the public body attend through an electronic video, audio, or both video and audio connection”             Utah Code § 52-4-207</vt:lpstr>
      <vt:lpstr>     Conduct of Meetings: All meetings are presumptively open and public </vt:lpstr>
      <vt:lpstr>Some types of Meetings that must be noticed:</vt:lpstr>
      <vt:lpstr>NOT A Meeting BUT…</vt:lpstr>
      <vt:lpstr>What is a Quorum?</vt:lpstr>
      <vt:lpstr>“Discussing” During a Meeting</vt:lpstr>
      <vt:lpstr>  EMAILS AND TEXTS </vt:lpstr>
      <vt:lpstr> Emergency Meetings  </vt:lpstr>
      <vt:lpstr>   How to Close a Meeting </vt:lpstr>
      <vt:lpstr>Procedure for Closing</vt:lpstr>
      <vt:lpstr>Quick Reference Guide for  Closed Meetings</vt:lpstr>
      <vt:lpstr>Recordings of  Closed Meetings are  Protected Records Under GRAMA</vt:lpstr>
      <vt:lpstr>What is Forbidden During a  Closed Meeting?</vt:lpstr>
      <vt:lpstr>Are there any Meetings that must be closed?</vt:lpstr>
      <vt:lpstr> Records of Open Meetings Utah Code §§ 52-4-203 </vt:lpstr>
      <vt:lpstr>RECORDS OF CLOSED MEETINGS</vt:lpstr>
      <vt:lpstr>E n f o r c e m e n t</vt:lpstr>
      <vt:lpstr>Non-Criminal Remedies:</vt:lpstr>
      <vt:lpstr>Intentionally Violating Open Meetings Provisions: What Can Happen?</vt:lpstr>
      <vt:lpstr>Training</vt:lpstr>
      <vt:lpstr>Common Violations of OPMA </vt:lpstr>
      <vt:lpstr>Parting Tips and Helpful Suggestions</vt:lpstr>
      <vt:lpstr> </vt:lpstr>
      <vt:lpstr>PowerPoint Presentation</vt:lpstr>
      <vt:lpstr>Absolute Immunity</vt:lpstr>
      <vt:lpstr>Qualified Immunity</vt:lpstr>
      <vt:lpstr>  Accessing Qualified Immunity </vt:lpstr>
      <vt:lpstr>Legislative v. Administrative decisions</vt:lpstr>
      <vt:lpstr>Knowing which hat you  are wearing is important</vt:lpstr>
      <vt:lpstr>   When do you have the right to use the district’s liability insurance? </vt:lpstr>
      <vt:lpstr>What is “Malice?”</vt:lpstr>
      <vt:lpstr>Open Meetings Act violations</vt:lpstr>
      <vt:lpstr>Willfully Violating the Law</vt:lpstr>
      <vt:lpstr>42 USC 1983 (Civil Rights Violation)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Special Service Districts</dc:title>
  <dc:creator>Dave Thomas</dc:creator>
  <cp:lastModifiedBy>Dave Thomas</cp:lastModifiedBy>
  <cp:revision>150</cp:revision>
  <dcterms:created xsi:type="dcterms:W3CDTF">2015-09-14T16:09:54Z</dcterms:created>
  <dcterms:modified xsi:type="dcterms:W3CDTF">2025-02-21T15:39:48Z</dcterms:modified>
</cp:coreProperties>
</file>